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handoutMasterIdLst>
    <p:handoutMasterId r:id="rId12"/>
  </p:handoutMasterIdLst>
  <p:sldIdLst>
    <p:sldId id="256" r:id="rId3"/>
    <p:sldId id="265" r:id="rId4"/>
    <p:sldId id="263" r:id="rId5"/>
    <p:sldId id="257" r:id="rId6"/>
    <p:sldId id="259" r:id="rId7"/>
    <p:sldId id="260" r:id="rId8"/>
    <p:sldId id="261" r:id="rId9"/>
    <p:sldId id="262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14" d="100"/>
          <a:sy n="114" d="100"/>
        </p:scale>
        <p:origin x="15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05B03-FA39-4F53-A3B0-B64E03D70941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B2330-555C-48E6-B601-C46BFD43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103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FCC2A-0209-407F-B3D9-0840C384EB7C}" type="datetimeFigureOut">
              <a:rPr lang="es-ES" smtClean="0"/>
              <a:pPr/>
              <a:t>03/03/2021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2420889"/>
            <a:ext cx="8136904" cy="28655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ru-RU" dirty="0"/>
              <a:t>Основы </a:t>
            </a:r>
            <a:r>
              <a:rPr lang="ru-RU" dirty="0" err="1"/>
              <a:t>фандрайзинга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Как написать качественную </a:t>
            </a:r>
            <a:r>
              <a:rPr lang="ru-RU" dirty="0" err="1"/>
              <a:t>грантовую</a:t>
            </a:r>
            <a:r>
              <a:rPr lang="ru-RU" dirty="0"/>
              <a:t> заявку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Спикеры семинара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3207429"/>
            <a:ext cx="2232248" cy="3021087"/>
          </a:xfrm>
        </p:spPr>
      </p:pic>
      <p:sp>
        <p:nvSpPr>
          <p:cNvPr id="5" name="TextBox 4"/>
          <p:cNvSpPr txBox="1"/>
          <p:nvPr/>
        </p:nvSpPr>
        <p:spPr>
          <a:xfrm>
            <a:off x="2868312" y="1176994"/>
            <a:ext cx="424847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Султанова </a:t>
            </a:r>
            <a:r>
              <a:rPr lang="ru-RU" sz="2800" dirty="0" err="1"/>
              <a:t>Дильбар</a:t>
            </a:r>
            <a:r>
              <a:rPr lang="ru-RU" sz="2800" dirty="0"/>
              <a:t> </a:t>
            </a:r>
          </a:p>
          <a:p>
            <a:r>
              <a:rPr lang="ru-RU" sz="2800" dirty="0" err="1"/>
              <a:t>Шамилевна</a:t>
            </a:r>
            <a:endParaRPr lang="ru-RU" sz="2800" dirty="0"/>
          </a:p>
          <a:p>
            <a:endParaRPr lang="ru-RU" sz="2800" dirty="0"/>
          </a:p>
          <a:p>
            <a:endParaRPr lang="ru-RU" sz="2800" dirty="0"/>
          </a:p>
          <a:p>
            <a:endParaRPr lang="ru-RU" sz="2800" dirty="0"/>
          </a:p>
          <a:p>
            <a:endParaRPr lang="ru-RU" sz="2800" dirty="0"/>
          </a:p>
          <a:p>
            <a:r>
              <a:rPr lang="ru-RU" sz="2800" dirty="0"/>
              <a:t>Юлия </a:t>
            </a:r>
            <a:r>
              <a:rPr lang="ru-RU" sz="2800" dirty="0" err="1"/>
              <a:t>Надировна</a:t>
            </a:r>
            <a:r>
              <a:rPr lang="ru-RU" sz="2800" dirty="0"/>
              <a:t> </a:t>
            </a:r>
            <a:r>
              <a:rPr lang="ru-RU" sz="2800" dirty="0" err="1"/>
              <a:t>Зиятдинова</a:t>
            </a:r>
            <a:endParaRPr lang="ru-RU" sz="2800" dirty="0"/>
          </a:p>
          <a:p>
            <a:endParaRPr lang="ru-RU" sz="2800" dirty="0"/>
          </a:p>
          <a:p>
            <a:r>
              <a:rPr lang="ru-RU" sz="2800" dirty="0"/>
              <a:t>	Артем Николаевич 	Безруков</a:t>
            </a:r>
          </a:p>
          <a:p>
            <a:endParaRPr lang="ru-RU" sz="2800" dirty="0"/>
          </a:p>
          <a:p>
            <a:r>
              <a:rPr lang="ru-RU" sz="2800" dirty="0"/>
              <a:t>	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2166"/>
            <a:ext cx="2799380" cy="202667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201280"/>
            <a:ext cx="2291484" cy="306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3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</a:t>
            </a:r>
            <a:r>
              <a:rPr lang="ru-RU" dirty="0" err="1"/>
              <a:t>выйграть</a:t>
            </a:r>
            <a:r>
              <a:rPr lang="ru-RU" dirty="0"/>
              <a:t> грант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Грант</a:t>
            </a:r>
            <a:r>
              <a:rPr lang="ru-RU" dirty="0"/>
              <a:t> – это </a:t>
            </a:r>
            <a:r>
              <a:rPr lang="ru-RU" b="1" i="1" dirty="0"/>
              <a:t>безвозмездная</a:t>
            </a:r>
            <a:r>
              <a:rPr lang="ru-RU" dirty="0"/>
              <a:t> целевая субсидия, предоставляемая на конкурсной основе организации, учреждению, инициативной группе или индивидуальному лицу для реализации заявленного проекта в той или иной сфере деятельности.</a:t>
            </a:r>
            <a:br>
              <a:rPr lang="ru-RU" dirty="0"/>
            </a:br>
            <a:endParaRPr lang="ru-RU" dirty="0"/>
          </a:p>
          <a:p>
            <a:r>
              <a:rPr lang="ru-RU" b="1" dirty="0" err="1"/>
              <a:t>Фандрайзинг</a:t>
            </a:r>
            <a:r>
              <a:rPr lang="ru-RU" dirty="0"/>
              <a:t> – это поиск ресурсов для реализации проектов и/или поддержания существования организации.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642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/>
              <a:t>Российские </a:t>
            </a:r>
            <a:r>
              <a:rPr lang="ru-RU" dirty="0" err="1"/>
              <a:t>грантодатели</a:t>
            </a:r>
            <a:r>
              <a:rPr lang="ru-RU" dirty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820472" cy="61926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Государственные	гранты:</a:t>
            </a:r>
            <a:r>
              <a:rPr lang="ru-RU" dirty="0"/>
              <a:t>			</a:t>
            </a:r>
          </a:p>
          <a:p>
            <a:pPr marL="514350" indent="-514350">
              <a:buAutoNum type="arabicParenR"/>
            </a:pPr>
            <a:r>
              <a:rPr lang="ru-RU" dirty="0"/>
              <a:t>Президентские гранты для НКО;</a:t>
            </a:r>
          </a:p>
          <a:p>
            <a:pPr marL="514350" indent="-514350">
              <a:buAutoNum type="arabicParenR"/>
            </a:pPr>
            <a:r>
              <a:rPr lang="ru-RU" dirty="0"/>
              <a:t>Российские научные фонды(Российский фонд фундаментальных исследований, Российский научный фонд);</a:t>
            </a:r>
          </a:p>
          <a:p>
            <a:pPr marL="514350" indent="-514350">
              <a:buAutoNum type="arabicParenR"/>
            </a:pPr>
            <a:r>
              <a:rPr lang="ru-RU" dirty="0"/>
              <a:t>Целевые фонды («Фонд содействия развитию малых форм предприятий в научно-технической сфере» (Фонд содействия инновациям), Фонд Русский мир);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dirty="0"/>
              <a:t> Органы региональной и муниципальной власти (грант </a:t>
            </a:r>
            <a:r>
              <a:rPr lang="ru-RU" dirty="0" err="1"/>
              <a:t>Алгарыш</a:t>
            </a:r>
            <a:r>
              <a:rPr lang="ru-RU" dirty="0"/>
              <a:t>, гранты Академии наук РТ,  Наш Татарстан-Территория будущего ) </a:t>
            </a:r>
          </a:p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Негосударственные гранты:</a:t>
            </a:r>
          </a:p>
          <a:p>
            <a:pPr marL="514350" indent="-514350">
              <a:buAutoNum type="arabicParenR"/>
            </a:pPr>
            <a:r>
              <a:rPr lang="ru-RU" dirty="0"/>
              <a:t>Корпоративные фонды (гранты Лукойла, РОСНАНО, </a:t>
            </a:r>
            <a:r>
              <a:rPr lang="ru-RU" dirty="0" err="1"/>
              <a:t>РОСАТОМа</a:t>
            </a:r>
            <a:r>
              <a:rPr lang="ru-RU" dirty="0"/>
              <a:t>)</a:t>
            </a:r>
          </a:p>
          <a:p>
            <a:pPr marL="514350" indent="-514350">
              <a:buAutoNum type="arabicParenR"/>
            </a:pPr>
            <a:r>
              <a:rPr lang="ru-RU" dirty="0"/>
              <a:t>Фонды меценатов (Благотворительный фонд Владимира Потанина, Фонд Михаила Прохорова)</a:t>
            </a:r>
          </a:p>
          <a:p>
            <a:pPr marL="0" indent="0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Заявки в Европейские гранты</a:t>
            </a:r>
            <a:r>
              <a:rPr lang="en-US" dirty="0"/>
              <a:t> </a:t>
            </a:r>
            <a:r>
              <a:rPr lang="ru-RU" dirty="0"/>
              <a:t>обсуждаемые в рамках данного семинара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36912"/>
            <a:ext cx="8172400" cy="3816424"/>
          </a:xfrm>
        </p:spPr>
        <p:txBody>
          <a:bodyPr>
            <a:normAutofit lnSpcReduction="10000"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ERASMUS +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HORIZONS 2020</a:t>
            </a:r>
          </a:p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«ГОД ГЕРМАНИИ В РОССИИ»</a:t>
            </a:r>
          </a:p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Стипендиальная программа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DAAD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785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055" y="-99392"/>
            <a:ext cx="8229600" cy="1143000"/>
          </a:xfrm>
        </p:spPr>
        <p:txBody>
          <a:bodyPr/>
          <a:lstStyle/>
          <a:p>
            <a:r>
              <a:rPr lang="ru-RU" dirty="0"/>
              <a:t>Принципы успешной заявки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7666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1. Начните готовить заявку как можно раньше.</a:t>
            </a:r>
          </a:p>
          <a:p>
            <a:r>
              <a:rPr lang="ru-RU" dirty="0"/>
              <a:t>2.Привлекайте к участию в гранте лиц с хорошей </a:t>
            </a:r>
            <a:r>
              <a:rPr lang="ru-RU" dirty="0" err="1"/>
              <a:t>грантовой</a:t>
            </a:r>
            <a:r>
              <a:rPr lang="ru-RU" dirty="0"/>
              <a:t> историей, для научных грантов для участников важен высокий индекс </a:t>
            </a:r>
            <a:r>
              <a:rPr lang="ru-RU" dirty="0" err="1"/>
              <a:t>Хирша</a:t>
            </a:r>
            <a:r>
              <a:rPr lang="ru-RU" dirty="0"/>
              <a:t>, наличие ранее выигранных грантов в том же фонде.</a:t>
            </a:r>
          </a:p>
          <a:p>
            <a:r>
              <a:rPr lang="ru-RU" dirty="0"/>
              <a:t>3. Постарайтесь найти контакт в фонде и заранее неоднократно проконсультируйтесь по содержанию с проектным менеджером.</a:t>
            </a:r>
          </a:p>
          <a:p>
            <a:r>
              <a:rPr lang="ru-RU" dirty="0"/>
              <a:t>4.Проконсультируйтесь в фонде по поводу того, что может пойти в качестве </a:t>
            </a:r>
            <a:r>
              <a:rPr lang="ru-RU" dirty="0" err="1"/>
              <a:t>софинансирования</a:t>
            </a:r>
            <a:r>
              <a:rPr lang="ru-RU" dirty="0"/>
              <a:t>.</a:t>
            </a:r>
          </a:p>
          <a:p>
            <a:r>
              <a:rPr lang="ru-RU" dirty="0"/>
              <a:t>5. Не усложняйте проект, связывая себя тендерными заявками на приобретение сопутствующих услуг и товаров, они могут не уложиться в сроки реализации проекта.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21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Расчет бюджета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25144"/>
          </a:xfrm>
        </p:spPr>
        <p:txBody>
          <a:bodyPr/>
          <a:lstStyle/>
          <a:p>
            <a:r>
              <a:rPr lang="ru-RU" dirty="0"/>
              <a:t>6. Грамотно рассчитайте бюджет проекта с учетом накладных расходов и социальных выплат с фонда оплаты труда в размере 30,2%</a:t>
            </a:r>
          </a:p>
          <a:p>
            <a:r>
              <a:rPr lang="ru-RU" dirty="0"/>
              <a:t>Например: Размер гранта 1 000 000 рублей</a:t>
            </a:r>
          </a:p>
          <a:p>
            <a:r>
              <a:rPr lang="ru-RU" dirty="0"/>
              <a:t>Накладные расходы вуза 10%- 100 000 рублей</a:t>
            </a:r>
          </a:p>
          <a:p>
            <a:r>
              <a:rPr lang="ru-RU" dirty="0"/>
              <a:t>Фонд заработной платы исполнителей 900 000 рублей</a:t>
            </a:r>
          </a:p>
          <a:p>
            <a:r>
              <a:rPr lang="ru-RU" dirty="0"/>
              <a:t>Фонд заработной платы после отчислений в фонды социального страхования 900 000: 1,302=691 244,24</a:t>
            </a:r>
          </a:p>
          <a:p>
            <a:r>
              <a:rPr lang="ru-RU" dirty="0"/>
              <a:t>Заработная плата после обложения подоходным налогом к начислению 691 244,24*0,87=601 382,49</a:t>
            </a:r>
          </a:p>
        </p:txBody>
      </p:sp>
    </p:spTree>
    <p:extLst>
      <p:ext uri="{BB962C8B-B14F-4D97-AF65-F5344CB8AC3E}">
        <p14:creationId xmlns:p14="http://schemas.microsoft.com/office/powerpoint/2010/main" val="386579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>Логико-структурная матрица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0" y="962050"/>
            <a:ext cx="9107840" cy="5779318"/>
          </a:xfrm>
        </p:spPr>
      </p:pic>
    </p:spTree>
    <p:extLst>
      <p:ext uri="{BB962C8B-B14F-4D97-AF65-F5344CB8AC3E}">
        <p14:creationId xmlns:p14="http://schemas.microsoft.com/office/powerpoint/2010/main" val="721318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1196752"/>
            <a:ext cx="65343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Спасибо за внимание</a:t>
            </a:r>
          </a:p>
          <a:p>
            <a:r>
              <a:rPr lang="ru-RU" sz="2800" dirty="0"/>
              <a:t>Будем рады сотрудничеству</a:t>
            </a:r>
          </a:p>
          <a:p>
            <a:r>
              <a:rPr lang="ru-RU" sz="2800" dirty="0"/>
              <a:t>тел:  +79172746210 </a:t>
            </a:r>
          </a:p>
          <a:p>
            <a:r>
              <a:rPr lang="ru-RU" sz="2800" dirty="0"/>
              <a:t>Султанова </a:t>
            </a:r>
            <a:r>
              <a:rPr lang="ru-RU" sz="2800" dirty="0" err="1"/>
              <a:t>Дильбар</a:t>
            </a:r>
            <a:r>
              <a:rPr lang="ru-RU" sz="2800" dirty="0"/>
              <a:t> </a:t>
            </a:r>
            <a:r>
              <a:rPr lang="ru-RU" sz="2800" dirty="0" err="1"/>
              <a:t>Шамилевна</a:t>
            </a:r>
            <a:endParaRPr lang="ru-RU" sz="2800" dirty="0"/>
          </a:p>
          <a:p>
            <a:r>
              <a:rPr lang="en-US" sz="2800" dirty="0"/>
              <a:t>econsultan@mail.ru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49943212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F057E22-3B7C-4141-BDEA-4DE09332FB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7140</TotalTime>
  <Words>395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La mente</vt:lpstr>
      <vt:lpstr> Основы фандрайзинга. Как написать качественную грантовую заявку</vt:lpstr>
      <vt:lpstr>Спикеры семинара</vt:lpstr>
      <vt:lpstr>Как выйграть грант</vt:lpstr>
      <vt:lpstr>Российские грантодатели:</vt:lpstr>
      <vt:lpstr>Заявки в Европейские гранты обсуждаемые в рамках данного семинара</vt:lpstr>
      <vt:lpstr>Принципы успешной заявки</vt:lpstr>
      <vt:lpstr>Расчет бюджета проекта</vt:lpstr>
      <vt:lpstr>Логико-структурная матрица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выйграть грант</dc:title>
  <dc:creator>Васин Вася</dc:creator>
  <cp:keywords/>
  <cp:lastModifiedBy>Julia Ziyatdinova</cp:lastModifiedBy>
  <cp:revision>38</cp:revision>
  <dcterms:created xsi:type="dcterms:W3CDTF">2020-04-28T09:15:02Z</dcterms:created>
  <dcterms:modified xsi:type="dcterms:W3CDTF">2021-03-03T04:36:19Z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TC024745729991</vt:lpwstr>
  </property>
</Properties>
</file>