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896" y="2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092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53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13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27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41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76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67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27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67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7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78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32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295130"/>
              </p:ext>
            </p:extLst>
          </p:nvPr>
        </p:nvGraphicFramePr>
        <p:xfrm>
          <a:off x="-1" y="457200"/>
          <a:ext cx="9144001" cy="640080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786743">
                  <a:extLst>
                    <a:ext uri="{9D8B030D-6E8A-4147-A177-3AD203B41FA5}">
                      <a16:colId xmlns:a16="http://schemas.microsoft.com/office/drawing/2014/main" val="3609954478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979725929"/>
                    </a:ext>
                  </a:extLst>
                </a:gridCol>
                <a:gridCol w="1948543">
                  <a:extLst>
                    <a:ext uri="{9D8B030D-6E8A-4147-A177-3AD203B41FA5}">
                      <a16:colId xmlns:a16="http://schemas.microsoft.com/office/drawing/2014/main" val="1147944396"/>
                    </a:ext>
                  </a:extLst>
                </a:gridCol>
                <a:gridCol w="1970315">
                  <a:extLst>
                    <a:ext uri="{9D8B030D-6E8A-4147-A177-3AD203B41FA5}">
                      <a16:colId xmlns:a16="http://schemas.microsoft.com/office/drawing/2014/main" val="115004050"/>
                    </a:ext>
                  </a:extLst>
                </a:gridCol>
              </a:tblGrid>
              <a:tr h="2735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</a:rPr>
                        <a:t>Уровни целей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</a:rPr>
                        <a:t>(логика проекта)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rebuchet MS" panose="020B0603020202020204" pitchFamily="34" charset="0"/>
                        </a:rPr>
                        <a:t>Измеримые</a:t>
                      </a:r>
                      <a:r>
                        <a:rPr lang="ru-RU" sz="1200" baseline="0" dirty="0" smtClean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rebuchet MS" panose="020B0603020202020204" pitchFamily="34" charset="0"/>
                        </a:rPr>
                        <a:t>показатели 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</a:rPr>
                        <a:t>достижений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0" dirty="0">
                          <a:effectLst/>
                          <a:latin typeface="Trebuchet MS" panose="020B0603020202020204" pitchFamily="34" charset="0"/>
                        </a:rPr>
                        <a:t>Источники и методы подтверждения достижений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</a:rPr>
                        <a:t>Допущения и риски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3864828557"/>
                  </a:ext>
                </a:extLst>
              </a:tr>
              <a:tr h="109427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Обеспечить выживание человечества и животных на Земле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 Все виды живых существ дают потомство и продолжают размножаться дальше.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 Спустя 100 лет общее число животных превышает их число до потопа. 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Показатели рождаемости.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Перепись животных через 100 лет.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После потопа наступило бедствие (например, цунами).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После потопа на Земле отсутствует растительность. 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Животные не дают потомства.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7714062"/>
                  </a:ext>
                </a:extLst>
              </a:tr>
              <a:tr h="82070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Пережить потоп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окончании потопа ковчег пристал к суше, 100% людей и животных на нем живы, здоровы, фертильны.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Проверка по списку пассажиров ковчега после высадки на сушу.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Проверка здоровья пассажиров ковчега после высадки на сушу.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Дождь не прекратился спустя 40 дней.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Ковчег разрушился в шторм.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Не хватило запасов пищи.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2142015"/>
                  </a:ext>
                </a:extLst>
              </a:tr>
              <a:tr h="177819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 Ковчег построен.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 Все необходимые запасы загружены в ковчег.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 Люди и животные собраны и посажены в ковчег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 Ковчег построен по проекту, вмещает каждой твари по паре.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 Ковчег загружен необходимыми запасами и инструментами. Запасы включают в себя … кг пищи; запасы по списку; и пр.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 По одной здоровой и способной к размножению паре каждого вида животных посажены в ковчег.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Проверка физического состояния и непотопляемости ковчега.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Сверка со списком необходимых запасов и инструментов.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Проверка состояния здоровья животных при посадке в ковчег.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Дождь начался раньше срока.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Плохая погода препятствует строительству ковчега.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В ковчег попали животные, которых нет в списке.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7590249"/>
                  </a:ext>
                </a:extLst>
              </a:tr>
              <a:tr h="109427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1.1. Спроектировать ковчег.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1.2. Построить ковчег.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2.1. Составить список запасов.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2.2. Загрузить запасы в ковчег.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3.1. Составить список животных.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3.2. Посадить животных в ковчег.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 См. план-график выполнения проекта.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 См. список ответственных лиц.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 См. бюджет и временные рамки проекта.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План проекта.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200" dirty="0" smtClean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Список</a:t>
                      </a:r>
                      <a:r>
                        <a:rPr lang="ru-RU" sz="1200" baseline="0" dirty="0" smtClean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инструментов 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запасов.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Список животных.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200" dirty="0" smtClean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Отсутствуют 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необходимые человеческие ресурсы и </a:t>
                      </a:r>
                      <a:r>
                        <a:rPr lang="ru-RU" sz="1200" dirty="0" smtClean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материалы.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200" dirty="0" smtClean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 Люди и животные не слушаются и не готовы к посадке в ковчег до начала дождя.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27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32958" y="-76200"/>
            <a:ext cx="23717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/>
              <a:t>Ноев Ковчег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18376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457072"/>
              </p:ext>
            </p:extLst>
          </p:nvPr>
        </p:nvGraphicFramePr>
        <p:xfrm>
          <a:off x="379005" y="368664"/>
          <a:ext cx="8123464" cy="596494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8123464">
                  <a:extLst>
                    <a:ext uri="{9D8B030D-6E8A-4147-A177-3AD203B41FA5}">
                      <a16:colId xmlns:a16="http://schemas.microsoft.com/office/drawing/2014/main" val="301163120"/>
                    </a:ext>
                  </a:extLst>
                </a:gridCol>
              </a:tblGrid>
              <a:tr h="3865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rebuchet MS" panose="020B0603020202020204" pitchFamily="34" charset="0"/>
                        </a:rPr>
                        <a:t>Уровни целей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rebuchet MS" panose="020B0603020202020204" pitchFamily="34" charset="0"/>
                        </a:rPr>
                        <a:t>(логика проекта)</a:t>
                      </a:r>
                      <a:endParaRPr lang="ru-RU" sz="2000" b="1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143754265"/>
                  </a:ext>
                </a:extLst>
              </a:tr>
              <a:tr h="77651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Общая цель: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обеспечить </a:t>
                      </a: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выживание человечества и животных на Земле</a:t>
                      </a:r>
                      <a:endParaRPr lang="ru-RU" sz="2000" b="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342017303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Цель проекта: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пережить </a:t>
                      </a: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потоп</a:t>
                      </a:r>
                      <a:endParaRPr lang="ru-RU" sz="2000" b="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2656588586"/>
                  </a:ext>
                </a:extLst>
              </a:tr>
              <a:tr h="180515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Результаты: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 </a:t>
                      </a: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Ковчег построен.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 Все необходимые запасы загружены в ковчег.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 Люди и животные собраны и посажены в ковчег</a:t>
                      </a:r>
                      <a:endParaRPr lang="ru-RU" sz="2000" b="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815990383"/>
                  </a:ext>
                </a:extLst>
              </a:tr>
              <a:tr h="154610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Действия: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1.1</a:t>
                      </a: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. Спроектировать </a:t>
                      </a: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ковчег</a:t>
                      </a:r>
                      <a:endParaRPr lang="ru-RU" sz="2000" b="0" kern="1200" dirty="0" smtClean="0">
                        <a:solidFill>
                          <a:schemeClr val="lt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1.2. Построить </a:t>
                      </a: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ковчег</a:t>
                      </a:r>
                      <a:endParaRPr lang="ru-RU" sz="2000" b="0" kern="1200" dirty="0" smtClean="0">
                        <a:solidFill>
                          <a:schemeClr val="lt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2.1. Составить список </a:t>
                      </a: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запасов</a:t>
                      </a:r>
                      <a:endParaRPr lang="ru-RU" sz="2000" b="0" kern="1200" dirty="0" smtClean="0">
                        <a:solidFill>
                          <a:schemeClr val="lt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2.2. Загрузить запасы в ковчег.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3.1. Составить список </a:t>
                      </a: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животных</a:t>
                      </a:r>
                      <a:endParaRPr lang="ru-RU" sz="2000" b="0" kern="1200" dirty="0" smtClean="0">
                        <a:solidFill>
                          <a:schemeClr val="lt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3.2. Посадить животных в </a:t>
                      </a:r>
                      <a:r>
                        <a:rPr lang="ru-RU" sz="2000" b="0" kern="1200" dirty="0" smtClean="0">
                          <a:solidFill>
                            <a:schemeClr val="lt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ковчег</a:t>
                      </a:r>
                      <a:endParaRPr lang="ru-RU" sz="2000" b="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3514772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167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724488"/>
              </p:ext>
            </p:extLst>
          </p:nvPr>
        </p:nvGraphicFramePr>
        <p:xfrm>
          <a:off x="467541" y="558528"/>
          <a:ext cx="8101693" cy="609600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8101693">
                  <a:extLst>
                    <a:ext uri="{9D8B030D-6E8A-4147-A177-3AD203B41FA5}">
                      <a16:colId xmlns:a16="http://schemas.microsoft.com/office/drawing/2014/main" val="1081212846"/>
                    </a:ext>
                  </a:extLst>
                </a:gridCol>
              </a:tblGrid>
              <a:tr h="2735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Измеримые </a:t>
                      </a:r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показатели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достижений</a:t>
                      </a:r>
                      <a:endParaRPr lang="ru-RU" sz="2000" b="1" kern="12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841593201"/>
                  </a:ext>
                </a:extLst>
              </a:tr>
              <a:tr h="10942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Показатели достижения общих целей: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1. Все виды живых существ дают потомство и продолжают размножаться дальше.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 Спустя 100 лет общее число животных превышает их число до потопа. 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39556" marR="3955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753342"/>
                  </a:ext>
                </a:extLst>
              </a:tr>
              <a:tr h="820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Показатели достижения конкретных целей: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По 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окончании потопа ковчег пристал к суше, 100% людей и животных на нем живы, здоровы, фертильны.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491614"/>
                  </a:ext>
                </a:extLst>
              </a:tr>
              <a:tr h="17781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Показатели достижения результатов: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. Ковчег построен по проекту, вмещает каждой твари по паре.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 Ковчег загружен необходимыми запасами и инструментами. Запасы включают в себя … кг пищи; запасы по списку; и пр.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 По одной здоровой и способной к размножению паре каждого вида животных посажены в ковчег.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39556" marR="3955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614296"/>
                  </a:ext>
                </a:extLst>
              </a:tr>
              <a:tr h="10942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Требующиеся человеческие</a:t>
                      </a:r>
                      <a:r>
                        <a:rPr lang="ru-RU" sz="2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и физические ресурсы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. См. план-график выполнения проекта.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2. См. список ответственных лиц.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3. См. бюджет и временные рамки проекта.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39556" marR="3955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624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93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726489"/>
              </p:ext>
            </p:extLst>
          </p:nvPr>
        </p:nvGraphicFramePr>
        <p:xfrm>
          <a:off x="463187" y="423545"/>
          <a:ext cx="8101693" cy="592047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8101693">
                  <a:extLst>
                    <a:ext uri="{9D8B030D-6E8A-4147-A177-3AD203B41FA5}">
                      <a16:colId xmlns:a16="http://schemas.microsoft.com/office/drawing/2014/main" val="1081212846"/>
                    </a:ext>
                  </a:extLst>
                </a:gridCol>
              </a:tblGrid>
              <a:tr h="2735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Источники и методы</a:t>
                      </a:r>
                      <a:endParaRPr lang="ru-RU" sz="2000" b="1" kern="1200" baseline="0" dirty="0" smtClean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подтверждения </a:t>
                      </a:r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достижений</a:t>
                      </a:r>
                      <a:endParaRPr lang="ru-RU" sz="2000" b="1" kern="12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841593201"/>
                  </a:ext>
                </a:extLst>
              </a:tr>
              <a:tr h="10942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Источники и методы для подтверждения достижений: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Показатели рождаемости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Перепись животных через 100 лет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753342"/>
                  </a:ext>
                </a:extLst>
              </a:tr>
              <a:tr h="820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Источники и методы для подтверждения достижений: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Проверка по списку пассажиров ковчега после высадки на сушу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Проверка здоровья пассажиров ковчега после высадки на сушу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491614"/>
                  </a:ext>
                </a:extLst>
              </a:tr>
              <a:tr h="17781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Источники и методы для подтверждения достижений: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Проверка физического состояния и непотопляемости ковчега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Сверка со списком необходимых запасов и инструментов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Проверка состояния здоровья животных при посадке в ковчег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614296"/>
                  </a:ext>
                </a:extLst>
              </a:tr>
              <a:tr h="10942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Стоимость человеческих и материальных ресурсов: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План проекта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Список инструментов и запасов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Список животных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624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31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709674"/>
              </p:ext>
            </p:extLst>
          </p:nvPr>
        </p:nvGraphicFramePr>
        <p:xfrm>
          <a:off x="463187" y="423545"/>
          <a:ext cx="8101693" cy="622527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8101693">
                  <a:extLst>
                    <a:ext uri="{9D8B030D-6E8A-4147-A177-3AD203B41FA5}">
                      <a16:colId xmlns:a16="http://schemas.microsoft.com/office/drawing/2014/main" val="1081212846"/>
                    </a:ext>
                  </a:extLst>
                </a:gridCol>
              </a:tblGrid>
              <a:tr h="2735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Допущения и риски</a:t>
                      </a:r>
                      <a:endParaRPr lang="ru-RU" sz="2000" b="1" kern="12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841593201"/>
                  </a:ext>
                </a:extLst>
              </a:tr>
              <a:tr h="109427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После потопа наступило бедствие (например, цунами).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После потопа на Земле отсутствует растительность. 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Животные не дают потомства.</a:t>
                      </a:r>
                    </a:p>
                  </a:txBody>
                  <a:tcPr marL="39556" marR="3955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753342"/>
                  </a:ext>
                </a:extLst>
              </a:tr>
              <a:tr h="82070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Допущения, влияющие на связь между конкретными и общими целями: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Дождь не прекратился спустя 40 дней.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Ковчег разрушился в шторм.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Не хватило запасов пищи.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491614"/>
                  </a:ext>
                </a:extLst>
              </a:tr>
              <a:tr h="17781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Допущения, влияющие на связь между результатами и конкретными целями: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Дождь начался раньше срока.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Плохая погода препятствует строительству ковчега.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В ковчег попали животные, которых нет в списке.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614296"/>
                  </a:ext>
                </a:extLst>
              </a:tr>
              <a:tr h="109427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Допущения, влияющие на связь между действиями и результатами: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Отсутствуют необходимые человеческие ресурсы и материалы.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Люди и животные не слушаются и не готовы к посадке в ковчег до начала дождя.</a:t>
                      </a:r>
                    </a:p>
                  </a:txBody>
                  <a:tcPr marL="39556" marR="39556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624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28017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802</Words>
  <Application>Microsoft Office PowerPoint</Application>
  <PresentationFormat>Экран (4:3)</PresentationFormat>
  <Paragraphs>110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Trebuchet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2021-02-26T13:48:07Z</dcterms:created>
  <dcterms:modified xsi:type="dcterms:W3CDTF">2021-02-26T15:12:39Z</dcterms:modified>
</cp:coreProperties>
</file>