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handoutMasterIdLst>
    <p:handoutMasterId r:id="rId34"/>
  </p:handoutMasterIdLst>
  <p:sldIdLst>
    <p:sldId id="264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95" r:id="rId11"/>
    <p:sldId id="256" r:id="rId12"/>
    <p:sldId id="281" r:id="rId13"/>
    <p:sldId id="296" r:id="rId14"/>
    <p:sldId id="282" r:id="rId15"/>
    <p:sldId id="287" r:id="rId16"/>
    <p:sldId id="285" r:id="rId17"/>
    <p:sldId id="288" r:id="rId18"/>
    <p:sldId id="289" r:id="rId19"/>
    <p:sldId id="291" r:id="rId20"/>
    <p:sldId id="292" r:id="rId21"/>
    <p:sldId id="286" r:id="rId22"/>
    <p:sldId id="297" r:id="rId23"/>
    <p:sldId id="298" r:id="rId24"/>
    <p:sldId id="299" r:id="rId25"/>
    <p:sldId id="300" r:id="rId26"/>
    <p:sldId id="301" r:id="rId27"/>
    <p:sldId id="302" r:id="rId28"/>
    <p:sldId id="304" r:id="rId29"/>
    <p:sldId id="305" r:id="rId30"/>
    <p:sldId id="290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85CA44A-68DE-4823-89EF-7893D870BE59}">
          <p14:sldIdLst>
            <p14:sldId id="264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95"/>
            <p14:sldId id="256"/>
            <p14:sldId id="281"/>
            <p14:sldId id="296"/>
            <p14:sldId id="282"/>
            <p14:sldId id="287"/>
            <p14:sldId id="285"/>
            <p14:sldId id="288"/>
            <p14:sldId id="289"/>
            <p14:sldId id="291"/>
            <p14:sldId id="292"/>
            <p14:sldId id="286"/>
            <p14:sldId id="297"/>
            <p14:sldId id="298"/>
            <p14:sldId id="299"/>
            <p14:sldId id="300"/>
            <p14:sldId id="301"/>
            <p14:sldId id="302"/>
            <p14:sldId id="304"/>
            <p14:sldId id="305"/>
            <p14:sldId id="290"/>
            <p14:sldId id="294"/>
          </p14:sldIdLst>
        </p14:section>
        <p14:section name="Раздел без заголовка" id="{878895A5-835F-4A7B-842C-F7BC4CC86C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301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Ziyatdinova" userId="c669f03d525a27c5" providerId="LiveId" clId="{FAF30608-36E4-4A79-A359-A67A26015086}"/>
    <pc:docChg chg="undo custSel addSld delSld modSld modSection">
      <pc:chgData name="Julia Ziyatdinova" userId="c669f03d525a27c5" providerId="LiveId" clId="{FAF30608-36E4-4A79-A359-A67A26015086}" dt="2021-02-27T03:56:11.529" v="111" actId="47"/>
      <pc:docMkLst>
        <pc:docMk/>
      </pc:docMkLst>
      <pc:sldChg chg="del">
        <pc:chgData name="Julia Ziyatdinova" userId="c669f03d525a27c5" providerId="LiveId" clId="{FAF30608-36E4-4A79-A359-A67A26015086}" dt="2021-02-27T03:29:20.684" v="0" actId="47"/>
        <pc:sldMkLst>
          <pc:docMk/>
          <pc:sldMk cId="805893473" sldId="280"/>
        </pc:sldMkLst>
      </pc:sldChg>
      <pc:sldChg chg="del">
        <pc:chgData name="Julia Ziyatdinova" userId="c669f03d525a27c5" providerId="LiveId" clId="{FAF30608-36E4-4A79-A359-A67A26015086}" dt="2021-02-27T03:31:47.395" v="19" actId="47"/>
        <pc:sldMkLst>
          <pc:docMk/>
          <pc:sldMk cId="2192403197" sldId="283"/>
        </pc:sldMkLst>
      </pc:sldChg>
      <pc:sldChg chg="del">
        <pc:chgData name="Julia Ziyatdinova" userId="c669f03d525a27c5" providerId="LiveId" clId="{FAF30608-36E4-4A79-A359-A67A26015086}" dt="2021-02-27T03:31:45.749" v="18" actId="47"/>
        <pc:sldMkLst>
          <pc:docMk/>
          <pc:sldMk cId="2049127973" sldId="284"/>
        </pc:sldMkLst>
      </pc:sldChg>
      <pc:sldChg chg="addSp delSp mod">
        <pc:chgData name="Julia Ziyatdinova" userId="c669f03d525a27c5" providerId="LiveId" clId="{FAF30608-36E4-4A79-A359-A67A26015086}" dt="2021-02-27T03:49:41.509" v="47" actId="22"/>
        <pc:sldMkLst>
          <pc:docMk/>
          <pc:sldMk cId="600731326" sldId="286"/>
        </pc:sldMkLst>
        <pc:spChg chg="add del">
          <ac:chgData name="Julia Ziyatdinova" userId="c669f03d525a27c5" providerId="LiveId" clId="{FAF30608-36E4-4A79-A359-A67A26015086}" dt="2021-02-27T03:49:41.509" v="47" actId="22"/>
          <ac:spMkLst>
            <pc:docMk/>
            <pc:sldMk cId="600731326" sldId="286"/>
            <ac:spMk id="6" creationId="{0FBE0392-1547-432E-B9D0-43929A7DB4DF}"/>
          </ac:spMkLst>
        </pc:spChg>
      </pc:sldChg>
      <pc:sldChg chg="modSp mod">
        <pc:chgData name="Julia Ziyatdinova" userId="c669f03d525a27c5" providerId="LiveId" clId="{FAF30608-36E4-4A79-A359-A67A26015086}" dt="2021-02-27T03:37:57.371" v="45" actId="6549"/>
        <pc:sldMkLst>
          <pc:docMk/>
          <pc:sldMk cId="4145273045" sldId="291"/>
        </pc:sldMkLst>
        <pc:spChg chg="mod">
          <ac:chgData name="Julia Ziyatdinova" userId="c669f03d525a27c5" providerId="LiveId" clId="{FAF30608-36E4-4A79-A359-A67A26015086}" dt="2021-02-27T03:37:57.371" v="45" actId="6549"/>
          <ac:spMkLst>
            <pc:docMk/>
            <pc:sldMk cId="4145273045" sldId="291"/>
            <ac:spMk id="3" creationId="{00000000-0000-0000-0000-000000000000}"/>
          </ac:spMkLst>
        </pc:spChg>
      </pc:sldChg>
      <pc:sldChg chg="del">
        <pc:chgData name="Julia Ziyatdinova" userId="c669f03d525a27c5" providerId="LiveId" clId="{FAF30608-36E4-4A79-A359-A67A26015086}" dt="2021-02-27T03:32:34.939" v="20" actId="47"/>
        <pc:sldMkLst>
          <pc:docMk/>
          <pc:sldMk cId="3379160663" sldId="293"/>
        </pc:sldMkLst>
      </pc:sldChg>
      <pc:sldChg chg="addSp delSp modSp add mod">
        <pc:chgData name="Julia Ziyatdinova" userId="c669f03d525a27c5" providerId="LiveId" clId="{FAF30608-36E4-4A79-A359-A67A26015086}" dt="2021-02-27T03:31:38.760" v="17" actId="1076"/>
        <pc:sldMkLst>
          <pc:docMk/>
          <pc:sldMk cId="860196675" sldId="296"/>
        </pc:sldMkLst>
        <pc:spChg chg="del">
          <ac:chgData name="Julia Ziyatdinova" userId="c669f03d525a27c5" providerId="LiveId" clId="{FAF30608-36E4-4A79-A359-A67A26015086}" dt="2021-02-27T03:30:22.058" v="4" actId="478"/>
          <ac:spMkLst>
            <pc:docMk/>
            <pc:sldMk cId="860196675" sldId="296"/>
            <ac:spMk id="3" creationId="{00000000-0000-0000-0000-000000000000}"/>
          </ac:spMkLst>
        </pc:spChg>
        <pc:spChg chg="add del mod">
          <ac:chgData name="Julia Ziyatdinova" userId="c669f03d525a27c5" providerId="LiveId" clId="{FAF30608-36E4-4A79-A359-A67A26015086}" dt="2021-02-27T03:30:24.318" v="5" actId="478"/>
          <ac:spMkLst>
            <pc:docMk/>
            <pc:sldMk cId="860196675" sldId="296"/>
            <ac:spMk id="4" creationId="{7742FA69-B9B3-4C21-869C-E772338B7D90}"/>
          </ac:spMkLst>
        </pc:spChg>
        <pc:spChg chg="del">
          <ac:chgData name="Julia Ziyatdinova" userId="c669f03d525a27c5" providerId="LiveId" clId="{FAF30608-36E4-4A79-A359-A67A26015086}" dt="2021-02-27T03:30:18.960" v="2" actId="478"/>
          <ac:spMkLst>
            <pc:docMk/>
            <pc:sldMk cId="860196675" sldId="296"/>
            <ac:spMk id="5" creationId="{00000000-0000-0000-0000-000000000000}"/>
          </ac:spMkLst>
        </pc:spChg>
        <pc:spChg chg="del">
          <ac:chgData name="Julia Ziyatdinova" userId="c669f03d525a27c5" providerId="LiveId" clId="{FAF30608-36E4-4A79-A359-A67A26015086}" dt="2021-02-27T03:30:20.324" v="3" actId="478"/>
          <ac:spMkLst>
            <pc:docMk/>
            <pc:sldMk cId="860196675" sldId="296"/>
            <ac:spMk id="7" creationId="{0A8032C8-5023-4401-93B2-C81EBAE78B33}"/>
          </ac:spMkLst>
        </pc:spChg>
        <pc:picChg chg="add mod modCrop">
          <ac:chgData name="Julia Ziyatdinova" userId="c669f03d525a27c5" providerId="LiveId" clId="{FAF30608-36E4-4A79-A359-A67A26015086}" dt="2021-02-27T03:31:38.760" v="17" actId="1076"/>
          <ac:picMkLst>
            <pc:docMk/>
            <pc:sldMk cId="860196675" sldId="296"/>
            <ac:picMk id="8" creationId="{4A31EA54-B86D-473A-988C-6521354DC1EF}"/>
          </ac:picMkLst>
        </pc:picChg>
        <pc:picChg chg="add mod">
          <ac:chgData name="Julia Ziyatdinova" userId="c669f03d525a27c5" providerId="LiveId" clId="{FAF30608-36E4-4A79-A359-A67A26015086}" dt="2021-02-27T03:30:40.544" v="11" actId="1076"/>
          <ac:picMkLst>
            <pc:docMk/>
            <pc:sldMk cId="860196675" sldId="296"/>
            <ac:picMk id="1026" creationId="{46CEB098-9CD5-4A1E-BCC5-D8E4F6694F6E}"/>
          </ac:picMkLst>
        </pc:picChg>
      </pc:sldChg>
      <pc:sldChg chg="addSp delSp modSp add mod">
        <pc:chgData name="Julia Ziyatdinova" userId="c669f03d525a27c5" providerId="LiveId" clId="{FAF30608-36E4-4A79-A359-A67A26015086}" dt="2021-02-27T03:50:38.132" v="54" actId="14100"/>
        <pc:sldMkLst>
          <pc:docMk/>
          <pc:sldMk cId="2632895508" sldId="297"/>
        </pc:sldMkLst>
        <pc:spChg chg="del">
          <ac:chgData name="Julia Ziyatdinova" userId="c669f03d525a27c5" providerId="LiveId" clId="{FAF30608-36E4-4A79-A359-A67A26015086}" dt="2021-02-27T03:49:47.348" v="49" actId="478"/>
          <ac:spMkLst>
            <pc:docMk/>
            <pc:sldMk cId="2632895508" sldId="297"/>
            <ac:spMk id="5" creationId="{00000000-0000-0000-0000-000000000000}"/>
          </ac:spMkLst>
        </pc:spChg>
        <pc:picChg chg="add mod modCrop">
          <ac:chgData name="Julia Ziyatdinova" userId="c669f03d525a27c5" providerId="LiveId" clId="{FAF30608-36E4-4A79-A359-A67A26015086}" dt="2021-02-27T03:50:38.132" v="54" actId="14100"/>
          <ac:picMkLst>
            <pc:docMk/>
            <pc:sldMk cId="2632895508" sldId="297"/>
            <ac:picMk id="3" creationId="{83E21483-E634-4E0C-B152-F59359DD716E}"/>
          </ac:picMkLst>
        </pc:picChg>
      </pc:sldChg>
      <pc:sldChg chg="addSp delSp modSp add mod">
        <pc:chgData name="Julia Ziyatdinova" userId="c669f03d525a27c5" providerId="LiveId" clId="{FAF30608-36E4-4A79-A359-A67A26015086}" dt="2021-02-27T03:51:34.059" v="63" actId="14100"/>
        <pc:sldMkLst>
          <pc:docMk/>
          <pc:sldMk cId="1868156889" sldId="298"/>
        </pc:sldMkLst>
        <pc:picChg chg="del">
          <ac:chgData name="Julia Ziyatdinova" userId="c669f03d525a27c5" providerId="LiveId" clId="{FAF30608-36E4-4A79-A359-A67A26015086}" dt="2021-02-27T03:50:44.140" v="56" actId="478"/>
          <ac:picMkLst>
            <pc:docMk/>
            <pc:sldMk cId="1868156889" sldId="298"/>
            <ac:picMk id="3" creationId="{83E21483-E634-4E0C-B152-F59359DD716E}"/>
          </ac:picMkLst>
        </pc:picChg>
        <pc:picChg chg="add mod modCrop">
          <ac:chgData name="Julia Ziyatdinova" userId="c669f03d525a27c5" providerId="LiveId" clId="{FAF30608-36E4-4A79-A359-A67A26015086}" dt="2021-02-27T03:51:34.059" v="63" actId="14100"/>
          <ac:picMkLst>
            <pc:docMk/>
            <pc:sldMk cId="1868156889" sldId="298"/>
            <ac:picMk id="4" creationId="{8D023227-52C0-45D8-8459-FD84BD267F90}"/>
          </ac:picMkLst>
        </pc:picChg>
      </pc:sldChg>
      <pc:sldChg chg="addSp delSp modSp add mod">
        <pc:chgData name="Julia Ziyatdinova" userId="c669f03d525a27c5" providerId="LiveId" clId="{FAF30608-36E4-4A79-A359-A67A26015086}" dt="2021-02-27T03:52:27.168" v="74" actId="1076"/>
        <pc:sldMkLst>
          <pc:docMk/>
          <pc:sldMk cId="4135606571" sldId="299"/>
        </pc:sldMkLst>
        <pc:picChg chg="add mod modCrop">
          <ac:chgData name="Julia Ziyatdinova" userId="c669f03d525a27c5" providerId="LiveId" clId="{FAF30608-36E4-4A79-A359-A67A26015086}" dt="2021-02-27T03:52:27.168" v="74" actId="1076"/>
          <ac:picMkLst>
            <pc:docMk/>
            <pc:sldMk cId="4135606571" sldId="299"/>
            <ac:picMk id="3" creationId="{7253AAEB-8853-497B-A510-4BF4DE33DD86}"/>
          </ac:picMkLst>
        </pc:picChg>
        <pc:picChg chg="del">
          <ac:chgData name="Julia Ziyatdinova" userId="c669f03d525a27c5" providerId="LiveId" clId="{FAF30608-36E4-4A79-A359-A67A26015086}" dt="2021-02-27T03:51:40.031" v="65" actId="478"/>
          <ac:picMkLst>
            <pc:docMk/>
            <pc:sldMk cId="4135606571" sldId="299"/>
            <ac:picMk id="4" creationId="{8D023227-52C0-45D8-8459-FD84BD267F90}"/>
          </ac:picMkLst>
        </pc:picChg>
      </pc:sldChg>
      <pc:sldChg chg="addSp delSp modSp add mod">
        <pc:chgData name="Julia Ziyatdinova" userId="c669f03d525a27c5" providerId="LiveId" clId="{FAF30608-36E4-4A79-A359-A67A26015086}" dt="2021-02-27T03:53:33.515" v="80" actId="14100"/>
        <pc:sldMkLst>
          <pc:docMk/>
          <pc:sldMk cId="3876874979" sldId="300"/>
        </pc:sldMkLst>
        <pc:picChg chg="add mod modCrop">
          <ac:chgData name="Julia Ziyatdinova" userId="c669f03d525a27c5" providerId="LiveId" clId="{FAF30608-36E4-4A79-A359-A67A26015086}" dt="2021-02-27T03:53:33.515" v="80" actId="14100"/>
          <ac:picMkLst>
            <pc:docMk/>
            <pc:sldMk cId="3876874979" sldId="300"/>
            <ac:picMk id="3" creationId="{FB73239B-DF26-4514-9865-2AE9402BE174}"/>
          </ac:picMkLst>
        </pc:picChg>
        <pc:picChg chg="del">
          <ac:chgData name="Julia Ziyatdinova" userId="c669f03d525a27c5" providerId="LiveId" clId="{FAF30608-36E4-4A79-A359-A67A26015086}" dt="2021-02-27T03:51:44.836" v="68" actId="478"/>
          <ac:picMkLst>
            <pc:docMk/>
            <pc:sldMk cId="3876874979" sldId="300"/>
            <ac:picMk id="4" creationId="{8D023227-52C0-45D8-8459-FD84BD267F90}"/>
          </ac:picMkLst>
        </pc:picChg>
      </pc:sldChg>
      <pc:sldChg chg="addSp delSp modSp add mod">
        <pc:chgData name="Julia Ziyatdinova" userId="c669f03d525a27c5" providerId="LiveId" clId="{FAF30608-36E4-4A79-A359-A67A26015086}" dt="2021-02-27T03:53:55.762" v="84" actId="14100"/>
        <pc:sldMkLst>
          <pc:docMk/>
          <pc:sldMk cId="1004661903" sldId="301"/>
        </pc:sldMkLst>
        <pc:picChg chg="add mod modCrop">
          <ac:chgData name="Julia Ziyatdinova" userId="c669f03d525a27c5" providerId="LiveId" clId="{FAF30608-36E4-4A79-A359-A67A26015086}" dt="2021-02-27T03:53:55.762" v="84" actId="14100"/>
          <ac:picMkLst>
            <pc:docMk/>
            <pc:sldMk cId="1004661903" sldId="301"/>
            <ac:picMk id="3" creationId="{C7115F07-16B6-4F5F-9328-FB2EB5234F48}"/>
          </ac:picMkLst>
        </pc:picChg>
        <pc:picChg chg="del">
          <ac:chgData name="Julia Ziyatdinova" userId="c669f03d525a27c5" providerId="LiveId" clId="{FAF30608-36E4-4A79-A359-A67A26015086}" dt="2021-02-27T03:51:46.595" v="69" actId="478"/>
          <ac:picMkLst>
            <pc:docMk/>
            <pc:sldMk cId="1004661903" sldId="301"/>
            <ac:picMk id="4" creationId="{8D023227-52C0-45D8-8459-FD84BD267F90}"/>
          </ac:picMkLst>
        </pc:picChg>
      </pc:sldChg>
      <pc:sldChg chg="addSp delSp modSp add mod">
        <pc:chgData name="Julia Ziyatdinova" userId="c669f03d525a27c5" providerId="LiveId" clId="{FAF30608-36E4-4A79-A359-A67A26015086}" dt="2021-02-27T03:54:45.167" v="97" actId="14100"/>
        <pc:sldMkLst>
          <pc:docMk/>
          <pc:sldMk cId="996020153" sldId="302"/>
        </pc:sldMkLst>
        <pc:picChg chg="del">
          <ac:chgData name="Julia Ziyatdinova" userId="c669f03d525a27c5" providerId="LiveId" clId="{FAF30608-36E4-4A79-A359-A67A26015086}" dt="2021-02-27T03:54:01.292" v="87" actId="478"/>
          <ac:picMkLst>
            <pc:docMk/>
            <pc:sldMk cId="996020153" sldId="302"/>
            <ac:picMk id="3" creationId="{C7115F07-16B6-4F5F-9328-FB2EB5234F48}"/>
          </ac:picMkLst>
        </pc:picChg>
        <pc:picChg chg="add mod modCrop">
          <ac:chgData name="Julia Ziyatdinova" userId="c669f03d525a27c5" providerId="LiveId" clId="{FAF30608-36E4-4A79-A359-A67A26015086}" dt="2021-02-27T03:54:45.167" v="97" actId="14100"/>
          <ac:picMkLst>
            <pc:docMk/>
            <pc:sldMk cId="996020153" sldId="302"/>
            <ac:picMk id="4" creationId="{64D9269F-B7A9-4AD5-A32B-F8C5DC90E146}"/>
          </ac:picMkLst>
        </pc:picChg>
      </pc:sldChg>
      <pc:sldChg chg="delSp add del mod">
        <pc:chgData name="Julia Ziyatdinova" userId="c669f03d525a27c5" providerId="LiveId" clId="{FAF30608-36E4-4A79-A359-A67A26015086}" dt="2021-02-27T03:56:11.529" v="111" actId="47"/>
        <pc:sldMkLst>
          <pc:docMk/>
          <pc:sldMk cId="2607872629" sldId="303"/>
        </pc:sldMkLst>
        <pc:picChg chg="del">
          <ac:chgData name="Julia Ziyatdinova" userId="c669f03d525a27c5" providerId="LiveId" clId="{FAF30608-36E4-4A79-A359-A67A26015086}" dt="2021-02-27T03:54:02.659" v="88" actId="478"/>
          <ac:picMkLst>
            <pc:docMk/>
            <pc:sldMk cId="2607872629" sldId="303"/>
            <ac:picMk id="3" creationId="{C7115F07-16B6-4F5F-9328-FB2EB5234F48}"/>
          </ac:picMkLst>
        </pc:picChg>
      </pc:sldChg>
      <pc:sldChg chg="addSp modSp add mod">
        <pc:chgData name="Julia Ziyatdinova" userId="c669f03d525a27c5" providerId="LiveId" clId="{FAF30608-36E4-4A79-A359-A67A26015086}" dt="2021-02-27T03:55:20.915" v="103" actId="14100"/>
        <pc:sldMkLst>
          <pc:docMk/>
          <pc:sldMk cId="3067009873" sldId="304"/>
        </pc:sldMkLst>
        <pc:picChg chg="add mod modCrop">
          <ac:chgData name="Julia Ziyatdinova" userId="c669f03d525a27c5" providerId="LiveId" clId="{FAF30608-36E4-4A79-A359-A67A26015086}" dt="2021-02-27T03:55:20.915" v="103" actId="14100"/>
          <ac:picMkLst>
            <pc:docMk/>
            <pc:sldMk cId="3067009873" sldId="304"/>
            <ac:picMk id="3" creationId="{88596BEF-8BA4-4892-9BC1-3C0B9B07BDB2}"/>
          </ac:picMkLst>
        </pc:picChg>
      </pc:sldChg>
      <pc:sldChg chg="addSp modSp add mod">
        <pc:chgData name="Julia Ziyatdinova" userId="c669f03d525a27c5" providerId="LiveId" clId="{FAF30608-36E4-4A79-A359-A67A26015086}" dt="2021-02-27T03:55:52.443" v="109" actId="14100"/>
        <pc:sldMkLst>
          <pc:docMk/>
          <pc:sldMk cId="2898478826" sldId="305"/>
        </pc:sldMkLst>
        <pc:picChg chg="add mod modCrop">
          <ac:chgData name="Julia Ziyatdinova" userId="c669f03d525a27c5" providerId="LiveId" clId="{FAF30608-36E4-4A79-A359-A67A26015086}" dt="2021-02-27T03:55:52.443" v="109" actId="14100"/>
          <ac:picMkLst>
            <pc:docMk/>
            <pc:sldMk cId="2898478826" sldId="305"/>
            <ac:picMk id="3" creationId="{67521A8B-5F6E-4B04-B87D-CDDC1DF5EFD2}"/>
          </ac:picMkLst>
        </pc:picChg>
      </pc:sldChg>
      <pc:sldChg chg="add del">
        <pc:chgData name="Julia Ziyatdinova" userId="c669f03d525a27c5" providerId="LiveId" clId="{FAF30608-36E4-4A79-A359-A67A26015086}" dt="2021-02-27T03:56:10.552" v="110" actId="47"/>
        <pc:sldMkLst>
          <pc:docMk/>
          <pc:sldMk cId="1264603236" sldId="3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3E601-E644-46BA-8780-1B5987AB496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8A0E1-5BE2-4869-9A82-EECC9EFCE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32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1CD92-5C55-432D-9779-040F9D35A5D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9D2B-8AD1-4CDA-995B-2D39D7BE7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6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B9D2B-8AD1-4CDA-995B-2D39D7BE7B5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4E9-7091-4AEE-8973-17B07B6EB3A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05F0-9669-44A2-9DC1-D558D82CF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4E9-7091-4AEE-8973-17B07B6EB3A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05F0-9669-44A2-9DC1-D558D82C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4E9-7091-4AEE-8973-17B07B6EB3A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05F0-9669-44A2-9DC1-D558D82C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4E9-7091-4AEE-8973-17B07B6EB3A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05F0-9669-44A2-9DC1-D558D82CF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4E9-7091-4AEE-8973-17B07B6EB3A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05F0-9669-44A2-9DC1-D558D82C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4E9-7091-4AEE-8973-17B07B6EB3A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05F0-9669-44A2-9DC1-D558D82CF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4E9-7091-4AEE-8973-17B07B6EB3A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05F0-9669-44A2-9DC1-D558D82CF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4E9-7091-4AEE-8973-17B07B6EB3A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05F0-9669-44A2-9DC1-D558D82C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4E9-7091-4AEE-8973-17B07B6EB3A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05F0-9669-44A2-9DC1-D558D82C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4E9-7091-4AEE-8973-17B07B6EB3A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05F0-9669-44A2-9DC1-D558D82C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F4E9-7091-4AEE-8973-17B07B6EB3A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05F0-9669-44A2-9DC1-D558D82CF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C2F4E9-7091-4AEE-8973-17B07B6EB3A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4305F0-9669-44A2-9DC1-D558D82CF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4.emf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6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rasmusplusinrussia.ru/index.php/ru/jean-monne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plusinrussia.ru/index.php/ru/" TargetMode="External"/><Relationship Id="rId2" Type="http://schemas.openxmlformats.org/officeDocument/2006/relationships/hyperlink" Target="https://ec.europa.eu/programmes/erasmus-plus/about_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c.europa.eu/programmes/erasmus-plus/projects/eplus-projects-compendiu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ublications.europa.eu/en/publication-detail/-/publication/def6a811-f4ee-11e7-be11-01aa75ed71a1/language-r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uliziatd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rasmusplusinrussia.ru/index.php/ru/mobilnost/8-kratkosrochnaya-mobilnos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rasmusplusinrussia.ru/index.php/ru/sotrudnichestv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страны\ми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" y="0"/>
            <a:ext cx="2267471" cy="208618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0" y="2086180"/>
            <a:ext cx="9143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solidFill>
                  <a:srgbClr val="0070C0"/>
                </a:solidFill>
              </a:rPr>
              <a:t>Программа </a:t>
            </a:r>
            <a:r>
              <a:rPr lang="en-US" sz="4600" b="1" dirty="0">
                <a:solidFill>
                  <a:srgbClr val="0070C0"/>
                </a:solidFill>
              </a:rPr>
              <a:t>Erasmus+</a:t>
            </a:r>
            <a:endParaRPr lang="ru-RU" sz="4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448" y="4149080"/>
            <a:ext cx="7559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Arial" pitchFamily="34" charset="0"/>
                <a:cs typeface="Arial" pitchFamily="34" charset="0"/>
              </a:rPr>
              <a:t>Зав. каф. иностранных языков в профессиональной коммуникации ФГБОУ ВО «КНИТУ»,</a:t>
            </a:r>
          </a:p>
          <a:p>
            <a:pPr algn="r"/>
            <a:r>
              <a:rPr lang="ru-RU" sz="2000" b="1" dirty="0">
                <a:latin typeface="Arial" pitchFamily="34" charset="0"/>
                <a:cs typeface="Arial" pitchFamily="34" charset="0"/>
              </a:rPr>
              <a:t>национальный эксперт программы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Эразмус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+  </a:t>
            </a:r>
          </a:p>
          <a:p>
            <a:pPr algn="r"/>
            <a:r>
              <a:rPr lang="ru-RU" sz="2000" b="1" dirty="0" err="1">
                <a:latin typeface="Arial" pitchFamily="34" charset="0"/>
                <a:cs typeface="Arial" pitchFamily="34" charset="0"/>
              </a:rPr>
              <a:t>д.п.н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., доц.</a:t>
            </a:r>
          </a:p>
          <a:p>
            <a:pPr algn="r"/>
            <a:r>
              <a:rPr lang="ru-RU" sz="2000" b="1" dirty="0">
                <a:latin typeface="Arial" pitchFamily="34" charset="0"/>
                <a:cs typeface="Arial" pitchFamily="34" charset="0"/>
              </a:rPr>
              <a:t>Ю.Н. Зиятдинова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E0C0997-FFB3-45E9-A31D-A10AE888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52" y="260648"/>
            <a:ext cx="4572002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5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A4C1D8-9DD6-4C4F-B5FD-100ACF975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623" y="41602"/>
            <a:ext cx="2422787" cy="10100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ADD8F2-8E89-41FD-9BBB-4AB581375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41" t="24755" r="23366" b="15156"/>
          <a:stretch/>
        </p:blipFill>
        <p:spPr>
          <a:xfrm>
            <a:off x="457185" y="1196752"/>
            <a:ext cx="8280920" cy="547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7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06180F-D152-428B-870C-2CF1B6D24632}"/>
              </a:ext>
            </a:extLst>
          </p:cNvPr>
          <p:cNvSpPr/>
          <p:nvPr/>
        </p:nvSpPr>
        <p:spPr>
          <a:xfrm>
            <a:off x="0" y="0"/>
            <a:ext cx="9142567" cy="838776"/>
          </a:xfrm>
          <a:prstGeom prst="rect">
            <a:avLst/>
          </a:prstGeom>
          <a:solidFill>
            <a:srgbClr val="008E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EB197-7297-45F9-AE8E-034066438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5" y="94623"/>
            <a:ext cx="9028590" cy="61766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Capacity Building in Higher Education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u_flag_co_funded_pos_%5Brgb%5D_right">
            <a:extLst>
              <a:ext uri="{FF2B5EF4-FFF2-40B4-BE49-F238E27FC236}">
                <a16:creationId xmlns:a16="http://schemas.microsoft.com/office/drawing/2014/main" id="{3ABF5A98-6060-4129-BB91-400754EBF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28" y="971204"/>
            <a:ext cx="2814220" cy="8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AEB95E-9198-4BB8-BADC-75E6B4A86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15" y="1752959"/>
            <a:ext cx="2422787" cy="101006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567C67-4BAF-4BEE-9EA7-79F5D3EC81C1}"/>
              </a:ext>
            </a:extLst>
          </p:cNvPr>
          <p:cNvSpPr/>
          <p:nvPr/>
        </p:nvSpPr>
        <p:spPr>
          <a:xfrm>
            <a:off x="1433" y="902587"/>
            <a:ext cx="6244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1"/>
            </a:pPr>
            <a:r>
              <a:rPr lang="en-US" sz="2400" dirty="0">
                <a:solidFill>
                  <a:srgbClr val="008EC0"/>
                </a:solidFill>
              </a:rPr>
              <a:t>Modernization of Doctoral Education in Science and Improvement of Teaching Methodologies (MODEST)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F6F479-E2EA-48E6-B3FC-3819D4229A79}"/>
              </a:ext>
            </a:extLst>
          </p:cNvPr>
          <p:cNvSpPr txBox="1">
            <a:spLocks/>
          </p:cNvSpPr>
          <p:nvPr/>
        </p:nvSpPr>
        <p:spPr>
          <a:xfrm>
            <a:off x="77708" y="2576669"/>
            <a:ext cx="8593585" cy="1592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To strengthen research skills of doctoral students;</a:t>
            </a:r>
          </a:p>
          <a:p>
            <a:pPr marL="342900" indent="-342900" algn="just"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To improve the structure and the internal capacities of services that manage doctoral education and research;</a:t>
            </a:r>
          </a:p>
          <a:p>
            <a:pPr marL="342900" indent="-342900" algn="just"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To ensure sustainability of Doctoral Training Centers and their cooperation with European partners</a:t>
            </a:r>
          </a:p>
        </p:txBody>
      </p:sp>
      <p:pic>
        <p:nvPicPr>
          <p:cNvPr id="1028" name="Picture 4" descr="ÐÐ°ÑÑÐ¸Ð½ÐºÐ¸ Ð¿Ð¾ Ð·Ð°Ð¿ÑÐ¾ÑÑ University of Latvia logo">
            <a:extLst>
              <a:ext uri="{FF2B5EF4-FFF2-40B4-BE49-F238E27FC236}">
                <a16:creationId xmlns:a16="http://schemas.microsoft.com/office/drawing/2014/main" id="{E596375D-6C86-4825-9D17-6EE6B0CD7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26214" r="19256" b="26605"/>
          <a:stretch/>
        </p:blipFill>
        <p:spPr bwMode="auto">
          <a:xfrm>
            <a:off x="2221417" y="4097660"/>
            <a:ext cx="1738023" cy="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F27097-8D23-41B9-9073-88F3EA2237BB}"/>
              </a:ext>
            </a:extLst>
          </p:cNvPr>
          <p:cNvSpPr txBox="1">
            <a:spLocks/>
          </p:cNvSpPr>
          <p:nvPr/>
        </p:nvSpPr>
        <p:spPr>
          <a:xfrm>
            <a:off x="132584" y="2038090"/>
            <a:ext cx="2992874" cy="3568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i="1" dirty="0">
                <a:latin typeface="Arial"/>
                <a:ea typeface="Arial"/>
                <a:cs typeface="Arial"/>
                <a:sym typeface="Arial"/>
              </a:rPr>
              <a:t>Project Objectives: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679403-DBF9-44E4-A1FB-592A7A34EE56}"/>
              </a:ext>
            </a:extLst>
          </p:cNvPr>
          <p:cNvSpPr txBox="1">
            <a:spLocks/>
          </p:cNvSpPr>
          <p:nvPr/>
        </p:nvSpPr>
        <p:spPr>
          <a:xfrm>
            <a:off x="177553" y="4185647"/>
            <a:ext cx="2992874" cy="3568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i="1" dirty="0">
                <a:latin typeface="Arial"/>
                <a:ea typeface="Arial"/>
                <a:cs typeface="Arial"/>
                <a:sym typeface="Arial"/>
              </a:rPr>
              <a:t>Grant Holder: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8354F2-57A2-4D0D-A1FC-85090B4FAEDB}"/>
              </a:ext>
            </a:extLst>
          </p:cNvPr>
          <p:cNvSpPr txBox="1">
            <a:spLocks/>
          </p:cNvSpPr>
          <p:nvPr/>
        </p:nvSpPr>
        <p:spPr>
          <a:xfrm>
            <a:off x="77708" y="4834591"/>
            <a:ext cx="2992874" cy="3568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i="1" dirty="0">
                <a:latin typeface="Arial"/>
                <a:ea typeface="Arial"/>
                <a:cs typeface="Arial"/>
                <a:sym typeface="Arial"/>
              </a:rPr>
              <a:t>Consortium Partners:</a:t>
            </a:r>
          </a:p>
        </p:txBody>
      </p:sp>
      <p:pic>
        <p:nvPicPr>
          <p:cNvPr id="1030" name="Picture 6" descr="ÐÐ°ÑÑÐ¸Ð½ÐºÐ¸ Ð¿Ð¾ Ð·Ð°Ð¿ÑÐ¾ÑÑ Brunel University Lo logo">
            <a:extLst>
              <a:ext uri="{FF2B5EF4-FFF2-40B4-BE49-F238E27FC236}">
                <a16:creationId xmlns:a16="http://schemas.microsoft.com/office/drawing/2014/main" id="{F247246C-DE69-4386-872B-4B8CB751A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6" b="32667"/>
          <a:stretch/>
        </p:blipFill>
        <p:spPr bwMode="auto">
          <a:xfrm>
            <a:off x="2727887" y="5021784"/>
            <a:ext cx="1630173" cy="5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University of Helsinki logo">
            <a:extLst>
              <a:ext uri="{FF2B5EF4-FFF2-40B4-BE49-F238E27FC236}">
                <a16:creationId xmlns:a16="http://schemas.microsoft.com/office/drawing/2014/main" id="{441A74DE-01EF-45F0-BC4E-4AC50447E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20416" r="5978" b="16926"/>
          <a:stretch/>
        </p:blipFill>
        <p:spPr bwMode="auto">
          <a:xfrm>
            <a:off x="4284134" y="4865844"/>
            <a:ext cx="1055121" cy="72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Jagiellonian University  logo">
            <a:extLst>
              <a:ext uri="{FF2B5EF4-FFF2-40B4-BE49-F238E27FC236}">
                <a16:creationId xmlns:a16="http://schemas.microsoft.com/office/drawing/2014/main" id="{FC99CC8B-9739-400B-B27F-7C8D46114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55" y="5021784"/>
            <a:ext cx="1353562" cy="75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Yanka Kupala State University of Grodno  logo">
            <a:extLst>
              <a:ext uri="{FF2B5EF4-FFF2-40B4-BE49-F238E27FC236}">
                <a16:creationId xmlns:a16="http://schemas.microsoft.com/office/drawing/2014/main" id="{D201D3EE-C94E-4219-B043-DA42A8E1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11" y="4973587"/>
            <a:ext cx="854901" cy="7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Ð°ÑÑÐ¸Ð½ÐºÐ¸ Ð¿Ð¾ Ð·Ð°Ð¿ÑÐ¾ÑÑ Polotsk State University   logo">
            <a:extLst>
              <a:ext uri="{FF2B5EF4-FFF2-40B4-BE49-F238E27FC236}">
                <a16:creationId xmlns:a16="http://schemas.microsoft.com/office/drawing/2014/main" id="{872B3564-972B-4135-8B7A-D80216BF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06" y="5048452"/>
            <a:ext cx="1190625" cy="5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Belarusian National Technical University logo">
            <a:extLst>
              <a:ext uri="{FF2B5EF4-FFF2-40B4-BE49-F238E27FC236}">
                <a16:creationId xmlns:a16="http://schemas.microsoft.com/office/drawing/2014/main" id="{DBE62C36-0196-47C2-8C25-9F8376190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12113" r="16337" b="14742"/>
          <a:stretch/>
        </p:blipFill>
        <p:spPr bwMode="auto">
          <a:xfrm>
            <a:off x="1632766" y="5332579"/>
            <a:ext cx="881784" cy="62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Ð°ÑÑÐ¸Ð½ÐºÐ¸ Ð¿Ð¾ Ð·Ð°Ð¿ÑÐ¾ÑÑ Moscow Institute of Physics and Technology  logo">
            <a:extLst>
              <a:ext uri="{FF2B5EF4-FFF2-40B4-BE49-F238E27FC236}">
                <a16:creationId xmlns:a16="http://schemas.microsoft.com/office/drawing/2014/main" id="{B26B9352-DF2D-4F2B-AD1E-F82DA397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43" y="5786943"/>
            <a:ext cx="1681867" cy="9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ÐÐ°ÑÑÐ¸Ð½ÐºÐ¸ Ð¿Ð¾ Ð·Ð°Ð¿ÑÐ¾ÑÑ Moscow State University of Geodesy and Cartography   logo">
            <a:extLst>
              <a:ext uri="{FF2B5EF4-FFF2-40B4-BE49-F238E27FC236}">
                <a16:creationId xmlns:a16="http://schemas.microsoft.com/office/drawing/2014/main" id="{C7AA64CB-9CA7-48B3-B837-34638CD9C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60" y="5826619"/>
            <a:ext cx="668102" cy="86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ÐÐ°ÑÑÐ¸Ð½ÐºÐ¸ Ð¿Ð¾ Ð·Ð°Ð¿ÑÐ¾ÑÑ Kazan National Research Technological University  logo">
            <a:extLst>
              <a:ext uri="{FF2B5EF4-FFF2-40B4-BE49-F238E27FC236}">
                <a16:creationId xmlns:a16="http://schemas.microsoft.com/office/drawing/2014/main" id="{9BF69269-1B6D-4B87-B9CC-2338EA030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9" y="5504450"/>
            <a:ext cx="836578" cy="90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ÐÐ°ÑÑÐ¸Ð½ÐºÐ¸ Ð¿Ð¾ Ð·Ð°Ð¿ÑÐ¾ÑÑ Russian State Vocational Pedagogical University  logo">
            <a:extLst>
              <a:ext uri="{FF2B5EF4-FFF2-40B4-BE49-F238E27FC236}">
                <a16:creationId xmlns:a16="http://schemas.microsoft.com/office/drawing/2014/main" id="{38780CB0-AB54-47A4-B76C-F231CCE5F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8" r="40699" b="34929"/>
          <a:stretch/>
        </p:blipFill>
        <p:spPr bwMode="auto">
          <a:xfrm>
            <a:off x="1385493" y="5924498"/>
            <a:ext cx="1496825" cy="6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ÐÐ°ÑÑÐ¸Ð½ÐºÐ¸ Ð¿Ð¾ Ð·Ð°Ð¿ÑÐ¾ÑÑ Yerevan State University  logo">
            <a:extLst>
              <a:ext uri="{FF2B5EF4-FFF2-40B4-BE49-F238E27FC236}">
                <a16:creationId xmlns:a16="http://schemas.microsoft.com/office/drawing/2014/main" id="{3C026D24-9533-4C28-B104-E15CCFB10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15" y="5886796"/>
            <a:ext cx="1009500" cy="72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ÐÐ°ÑÑÐ¸Ð½ÐºÐ¸ Ð¿Ð¾ Ð·Ð°Ð¿ÑÐ¾ÑÑ National Polytechnic University of Armenia  logo">
            <a:extLst>
              <a:ext uri="{FF2B5EF4-FFF2-40B4-BE49-F238E27FC236}">
                <a16:creationId xmlns:a16="http://schemas.microsoft.com/office/drawing/2014/main" id="{1434B618-2B3A-4837-8E79-2902BB4F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90" y="5924498"/>
            <a:ext cx="731601" cy="73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ÐÐ°ÑÑÐ¸Ð½ÐºÐ¸ Ð¿Ð¾ Ð·Ð°Ð¿ÑÐ¾ÑÑ Khachatur Abovyan Armenian State Pedagogical University logo">
            <a:extLst>
              <a:ext uri="{FF2B5EF4-FFF2-40B4-BE49-F238E27FC236}">
                <a16:creationId xmlns:a16="http://schemas.microsoft.com/office/drawing/2014/main" id="{0DE0BFDA-9361-44F4-9428-A4A118EBD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3" t="10789" r="12809" b="11367"/>
          <a:stretch/>
        </p:blipFill>
        <p:spPr bwMode="auto">
          <a:xfrm>
            <a:off x="7908984" y="5886796"/>
            <a:ext cx="915418" cy="8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3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346835"/>
            <a:ext cx="3600400" cy="4250517"/>
          </a:xfrm>
        </p:spPr>
        <p:txBody>
          <a:bodyPr>
            <a:noAutofit/>
          </a:bodyPr>
          <a:lstStyle/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r>
              <a:rPr lang="en-GB" sz="2400" b="1" dirty="0" err="1">
                <a:solidFill>
                  <a:srgbClr val="002060"/>
                </a:solidFill>
              </a:rPr>
              <a:t>EngineeriNg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educoTors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r>
              <a:rPr lang="en-GB" sz="2400" b="1" dirty="0" err="1">
                <a:solidFill>
                  <a:srgbClr val="002060"/>
                </a:solidFill>
              </a:rPr>
              <a:t>pEdagogical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tRaining</a:t>
            </a:r>
            <a:r>
              <a:rPr lang="en-GB" sz="2400" b="1" dirty="0">
                <a:solidFill>
                  <a:srgbClr val="002060"/>
                </a:solidFill>
              </a:rPr>
              <a:t> / </a:t>
            </a: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r>
              <a:rPr lang="en-GB" sz="2400" b="1" dirty="0">
                <a:solidFill>
                  <a:srgbClr val="002060"/>
                </a:solidFill>
              </a:rPr>
              <a:t>ENTER</a:t>
            </a: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4572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ru-RU" sz="2400" b="1" dirty="0">
                <a:solidFill>
                  <a:srgbClr val="002060"/>
                </a:solidFill>
              </a:rPr>
              <a:t>Координатор: </a:t>
            </a:r>
          </a:p>
          <a:p>
            <a:pPr marL="4572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n-GB" sz="2400" dirty="0">
                <a:solidFill>
                  <a:srgbClr val="002060"/>
                </a:solidFill>
              </a:rPr>
              <a:t>Instituto </a:t>
            </a:r>
            <a:r>
              <a:rPr lang="en-GB" sz="2400" dirty="0" err="1">
                <a:solidFill>
                  <a:srgbClr val="002060"/>
                </a:solidFill>
              </a:rPr>
              <a:t>Politecnico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</a:p>
          <a:p>
            <a:pPr marL="4572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n-GB" sz="2400" dirty="0">
                <a:solidFill>
                  <a:srgbClr val="002060"/>
                </a:solidFill>
              </a:rPr>
              <a:t>do Porto</a:t>
            </a:r>
          </a:p>
          <a:p>
            <a:pPr marL="45720" indent="0" algn="just">
              <a:buClr>
                <a:schemeClr val="tx2">
                  <a:lumMod val="75000"/>
                </a:schemeClr>
              </a:buClr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39800"/>
            <a:ext cx="80174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Key Action </a:t>
            </a:r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2: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Примеры КНИТУ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0A8032C8-5023-4401-93B2-C81EBAE78B33}"/>
              </a:ext>
            </a:extLst>
          </p:cNvPr>
          <p:cNvSpPr txBox="1">
            <a:spLocks/>
          </p:cNvSpPr>
          <p:nvPr/>
        </p:nvSpPr>
        <p:spPr>
          <a:xfrm>
            <a:off x="4932040" y="692696"/>
            <a:ext cx="3816424" cy="4250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>
                <a:solidFill>
                  <a:srgbClr val="002060"/>
                </a:solidFill>
              </a:rPr>
              <a:t>INSTITUTO POLITECNICO DO PORTO - established in Portugal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TALLINN UNIVERSITY OF TECHNOLOGY - established in Estonia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DUBNICKY TECHNOLOGICKY INSTITUT V DUBNICKI NAD VAHOM S.R.O - established in Slovakia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NATIONAL RESEARCH TOMSK POLYTECHNIC UNIVERSITY  - established in Russian Federation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KAZAN NATIONAL RESEARCH TECHNOLOGICAL UNIVERSITY - established in Russian Federation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TAMBOV STATE TECHNICAL UNIVERSITY - established in Russian Federation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DON STATE TECHNICAL UNIVERSITY- established in Russian Federation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ASSOCIATION FOR ENGINEERING EDUCATION OF RUSSIA - established in Russian Federation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AL-FARABI KAZAKH NATIONAL UNIVERSITY - established in Kazakhstan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de-DE" sz="1200" dirty="0">
                <a:solidFill>
                  <a:srgbClr val="002060"/>
                </a:solidFill>
              </a:rPr>
              <a:t>ACADEMICIAN E. A. BUKETOV KARAGANDA STATE UNIVERSITY</a:t>
            </a:r>
            <a:r>
              <a:rPr lang="en-US" sz="1200" dirty="0">
                <a:solidFill>
                  <a:srgbClr val="002060"/>
                </a:solidFill>
              </a:rPr>
              <a:t>- established in Kazakhstan 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KAZAKHSTAN ASSOCIATION OF ENGINEERING EDUCATION - established in Kazakhstan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VYATKA STATE UNIVERSITY - established in Russian Federation 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AGENCY OF EDUCATIONAL STRATEGIES AND INITIATIVES BOLOGNA CLUB - established in Russian Federation</a:t>
            </a:r>
            <a:endParaRPr lang="ru-RU" sz="1200" dirty="0">
              <a:solidFill>
                <a:srgbClr val="002060"/>
              </a:solidFill>
            </a:endParaRPr>
          </a:p>
          <a:p>
            <a:pPr marL="45720" indent="0" algn="just">
              <a:buClr>
                <a:schemeClr val="tx2">
                  <a:lumMod val="75000"/>
                </a:schemeClr>
              </a:buClr>
              <a:buFont typeface="Georgia" pitchFamily="18" charset="0"/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9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CEB098-9CD5-4A1E-BCC5-D8E4F6694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0" b="17231"/>
          <a:stretch/>
        </p:blipFill>
        <p:spPr bwMode="auto">
          <a:xfrm>
            <a:off x="6785171" y="91296"/>
            <a:ext cx="2337048" cy="106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31EA54-B86D-473A-988C-6521354DC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8" t="24801" r="24013" b="16401"/>
          <a:stretch/>
        </p:blipFill>
        <p:spPr>
          <a:xfrm>
            <a:off x="489832" y="1268760"/>
            <a:ext cx="8164336" cy="53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636912"/>
            <a:ext cx="80174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Ссылки на все формы для заполнения на сайте </a:t>
            </a:r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NEO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73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8352928" cy="468052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Программа была открыта в 1989 г. и получила свое название в честь известного французского государственного деятеля, одного из “архитекторов” Европейского Союза.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расширение знаний о процессах европейской интеграции посредством преподавания, исследований и дебатов на темы, связанные с историей, политикой, экономикой и законодательством Европейского Союза, а также отношениями ЕС с другими регионами мира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привнесение европейского измерения в системы высшего образования.</a:t>
            </a: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r>
              <a:rPr lang="en-US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http://www.erasmusplusinrussia.ru/index.php/ru/jean-monnet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293" y="1222899"/>
            <a:ext cx="80174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Jean Monnet Activities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20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4966" y="1740019"/>
            <a:ext cx="8352928" cy="46805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Основные направления и виды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грантов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Преподавание и исследования</a:t>
            </a:r>
            <a:r>
              <a:rPr lang="en-US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Jean Monnet Modules (</a:t>
            </a:r>
            <a:r>
              <a:rPr lang="ru-RU" dirty="0">
                <a:solidFill>
                  <a:srgbClr val="C00000"/>
                </a:solidFill>
              </a:rPr>
              <a:t>Модули)</a:t>
            </a:r>
            <a:r>
              <a:rPr lang="en-US" dirty="0">
                <a:solidFill>
                  <a:srgbClr val="C00000"/>
                </a:solidFill>
              </a:rPr>
              <a:t> – </a:t>
            </a:r>
            <a:r>
              <a:rPr lang="ru-RU" dirty="0">
                <a:solidFill>
                  <a:srgbClr val="C00000"/>
                </a:solidFill>
              </a:rPr>
              <a:t>до 30,000 евро</a:t>
            </a:r>
          </a:p>
          <a:p>
            <a:r>
              <a:rPr lang="en-US" dirty="0">
                <a:solidFill>
                  <a:srgbClr val="002060"/>
                </a:solidFill>
              </a:rPr>
              <a:t>Jean Monnet Chairs (</a:t>
            </a:r>
            <a:r>
              <a:rPr lang="ru-RU" dirty="0">
                <a:solidFill>
                  <a:srgbClr val="002060"/>
                </a:solidFill>
              </a:rPr>
              <a:t>Кафедры)</a:t>
            </a:r>
          </a:p>
          <a:p>
            <a:r>
              <a:rPr lang="en-US" dirty="0">
                <a:solidFill>
                  <a:srgbClr val="002060"/>
                </a:solidFill>
              </a:rPr>
              <a:t>Jean Monnet </a:t>
            </a:r>
            <a:r>
              <a:rPr lang="en-US" dirty="0" err="1">
                <a:solidFill>
                  <a:srgbClr val="002060"/>
                </a:solidFill>
              </a:rPr>
              <a:t>Centres</a:t>
            </a:r>
            <a:r>
              <a:rPr lang="en-US" dirty="0">
                <a:solidFill>
                  <a:srgbClr val="002060"/>
                </a:solidFill>
              </a:rPr>
              <a:t> of Excellence (</a:t>
            </a:r>
            <a:r>
              <a:rPr lang="ru-RU" dirty="0">
                <a:solidFill>
                  <a:srgbClr val="002060"/>
                </a:solidFill>
              </a:rPr>
              <a:t>Центры совершенства)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Дискуссии в академическом сообществе</a:t>
            </a:r>
          </a:p>
          <a:p>
            <a:r>
              <a:rPr lang="en-US" dirty="0">
                <a:solidFill>
                  <a:srgbClr val="002060"/>
                </a:solidFill>
              </a:rPr>
              <a:t>Jean Monnet Networks (</a:t>
            </a:r>
            <a:r>
              <a:rPr lang="ru-RU" dirty="0">
                <a:solidFill>
                  <a:srgbClr val="002060"/>
                </a:solidFill>
              </a:rPr>
              <a:t>Сети)</a:t>
            </a:r>
          </a:p>
          <a:p>
            <a:r>
              <a:rPr lang="en-US" dirty="0">
                <a:solidFill>
                  <a:srgbClr val="002060"/>
                </a:solidFill>
              </a:rPr>
              <a:t>Jean Monnet Projects (</a:t>
            </a:r>
            <a:r>
              <a:rPr lang="ru-RU" dirty="0">
                <a:solidFill>
                  <a:srgbClr val="002060"/>
                </a:solidFill>
              </a:rPr>
              <a:t>Проекты)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Поддержка ассоциаций</a:t>
            </a:r>
          </a:p>
          <a:p>
            <a:r>
              <a:rPr lang="fr-FR" dirty="0">
                <a:solidFill>
                  <a:srgbClr val="002060"/>
                </a:solidFill>
              </a:rPr>
              <a:t>Jean Monnet Support to Associations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707" y="939800"/>
            <a:ext cx="80174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Jean Monnet Activities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9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4966" y="1740019"/>
            <a:ext cx="8352928" cy="46805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Заявитель – высшее учебное заведение</a:t>
            </a:r>
          </a:p>
          <a:p>
            <a:r>
              <a:rPr lang="ru-RU" dirty="0">
                <a:solidFill>
                  <a:srgbClr val="002060"/>
                </a:solidFill>
              </a:rPr>
              <a:t>заявку формирует проектная команда во главе с координатором (отвечает за реализацию модуля)</a:t>
            </a:r>
          </a:p>
          <a:p>
            <a:r>
              <a:rPr lang="ru-RU" dirty="0">
                <a:solidFill>
                  <a:srgbClr val="002060"/>
                </a:solidFill>
              </a:rPr>
              <a:t>вуз должен содействовать деятельности проектной команды по реализации модуля</a:t>
            </a: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Продолжительность – 3 года</a:t>
            </a:r>
          </a:p>
          <a:p>
            <a:r>
              <a:rPr lang="ru-RU" dirty="0">
                <a:solidFill>
                  <a:srgbClr val="002060"/>
                </a:solidFill>
              </a:rPr>
              <a:t>не менее 40 учебных часов в год, включая:</a:t>
            </a:r>
          </a:p>
          <a:p>
            <a:r>
              <a:rPr lang="ru-RU" dirty="0">
                <a:solidFill>
                  <a:srgbClr val="002060"/>
                </a:solidFill>
              </a:rPr>
              <a:t>• лекции</a:t>
            </a:r>
          </a:p>
          <a:p>
            <a:r>
              <a:rPr lang="ru-RU" dirty="0">
                <a:solidFill>
                  <a:srgbClr val="002060"/>
                </a:solidFill>
              </a:rPr>
              <a:t>• семинары</a:t>
            </a:r>
          </a:p>
          <a:p>
            <a:r>
              <a:rPr lang="ru-RU" dirty="0">
                <a:solidFill>
                  <a:srgbClr val="002060"/>
                </a:solidFill>
              </a:rPr>
              <a:t>• дистанционное обучение</a:t>
            </a:r>
          </a:p>
          <a:p>
            <a:r>
              <a:rPr lang="ru-RU" dirty="0">
                <a:solidFill>
                  <a:srgbClr val="002060"/>
                </a:solidFill>
              </a:rPr>
              <a:t>• Размер гранта ЕС – </a:t>
            </a:r>
            <a:r>
              <a:rPr lang="ru-RU" dirty="0" err="1">
                <a:solidFill>
                  <a:srgbClr val="002060"/>
                </a:solidFill>
              </a:rPr>
              <a:t>max</a:t>
            </a:r>
            <a:r>
              <a:rPr lang="ru-RU" dirty="0">
                <a:solidFill>
                  <a:srgbClr val="002060"/>
                </a:solidFill>
              </a:rPr>
              <a:t>. 30 000 евро (75% от суммы гранта)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707" y="939800"/>
            <a:ext cx="80174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Модули </a:t>
            </a:r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Jean Monnet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2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4966" y="1740019"/>
            <a:ext cx="8352928" cy="468052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Реализация краткосрочных курсов или программы обучения (не менее 40 часов в год):</a:t>
            </a:r>
          </a:p>
          <a:p>
            <a:pPr marL="4572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Общий или вводный курс по тематике ЕС</a:t>
            </a:r>
          </a:p>
          <a:p>
            <a:r>
              <a:rPr lang="ru-RU" dirty="0">
                <a:solidFill>
                  <a:srgbClr val="002060"/>
                </a:solidFill>
              </a:rPr>
              <a:t>Изучение отдельного процесса (модели, механизма и т.п.) по тематике ЕС</a:t>
            </a:r>
          </a:p>
          <a:p>
            <a:r>
              <a:rPr lang="ru-RU" dirty="0">
                <a:solidFill>
                  <a:srgbClr val="002060"/>
                </a:solidFill>
              </a:rPr>
              <a:t>Проведение летних или интенсивных курсов по тематике ЕС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707" y="939800"/>
            <a:ext cx="80174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Модули </a:t>
            </a:r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Jean Monnet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31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170906"/>
            <a:ext cx="8534366" cy="46805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2017</a:t>
            </a:r>
          </a:p>
          <a:p>
            <a:pPr marL="45720" indent="0" algn="ctr">
              <a:buNone/>
            </a:pPr>
            <a:r>
              <a:rPr lang="en-US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EU Policy in Environmentally-Focused and Cross-Cultural Entrepreneurship for Chemical Engineers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2018</a:t>
            </a:r>
          </a:p>
          <a:p>
            <a:pPr marL="45720" indent="0" algn="ctr">
              <a:buNone/>
            </a:pPr>
            <a:r>
              <a:rPr lang="en-US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EU Expertise in Green and Cross-Cultural Entrepreneurship for Chemical Engineers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2019</a:t>
            </a:r>
          </a:p>
          <a:p>
            <a:pPr marL="4572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The European Union Entrepreneurial Environment at HEIs: Changing the World by Technology Ventures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707" y="939800"/>
            <a:ext cx="80174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Модули </a:t>
            </a:r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Jean Monnet:</a:t>
            </a:r>
          </a:p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Пример КНИТУ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7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348880"/>
            <a:ext cx="8017446" cy="374788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Европейская программа сотрудничества 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области образования, молодежи и спорта,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2014-2020 гг.</a:t>
            </a:r>
            <a:endParaRPr lang="en-US" sz="24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https://ec.europa.eu/programmes/erasmus-plus/about_en</a:t>
            </a:r>
            <a:endParaRPr lang="ru-RU" sz="24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Национальный офис </a:t>
            </a:r>
            <a:r>
              <a:rPr lang="en-US" sz="2400" dirty="0">
                <a:solidFill>
                  <a:srgbClr val="002060"/>
                </a:solidFill>
              </a:rPr>
              <a:t>Erasmus+ </a:t>
            </a:r>
            <a:r>
              <a:rPr lang="ru-RU" sz="2400" dirty="0">
                <a:solidFill>
                  <a:srgbClr val="002060"/>
                </a:solidFill>
              </a:rPr>
              <a:t>в России</a:t>
            </a:r>
            <a:endParaRPr lang="en-US" sz="24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sz="2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http://www.erasmusplusinrussia.ru/index.php/ru/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922" y="939800"/>
            <a:ext cx="80174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Erasmus +</a:t>
            </a:r>
          </a:p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Программа Европейского Союза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08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170906"/>
            <a:ext cx="8534366" cy="46805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The European Union Entrepreneurial Environment at HEIs: Changing the World by Technology Ventures</a:t>
            </a:r>
            <a:endParaRPr lang="ru-RU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b="1" dirty="0">
                <a:solidFill>
                  <a:srgbClr val="002060"/>
                </a:solidFill>
              </a:rPr>
              <a:t>Project outputs</a:t>
            </a:r>
            <a:r>
              <a:rPr lang="en-US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002060"/>
                </a:solidFill>
              </a:rPr>
              <a:t>Four courses providing an integrated and holistic immersion into the EU HIE entrepreneurial ecosystem: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EU Practices to Support Innovative Engineering Entrepreneurship in Higher Education -25 </a:t>
            </a:r>
            <a:r>
              <a:rPr lang="en-US" dirty="0" err="1">
                <a:solidFill>
                  <a:srgbClr val="002060"/>
                </a:solidFill>
              </a:rPr>
              <a:t>hs</a:t>
            </a:r>
            <a:r>
              <a:rPr lang="en-US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EU Quality Standards and Environmental Policy -17 </a:t>
            </a:r>
            <a:r>
              <a:rPr lang="en-US" dirty="0" err="1">
                <a:solidFill>
                  <a:srgbClr val="002060"/>
                </a:solidFill>
              </a:rPr>
              <a:t>hs</a:t>
            </a:r>
            <a:r>
              <a:rPr lang="en-US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EU 3rd Generation Universities as an Integrated Innovative Environment for Young Future Makers:  -21 </a:t>
            </a:r>
            <a:r>
              <a:rPr lang="en-US" dirty="0" err="1">
                <a:solidFill>
                  <a:srgbClr val="002060"/>
                </a:solidFill>
              </a:rPr>
              <a:t>hs</a:t>
            </a:r>
            <a:r>
              <a:rPr lang="en-US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EU Entrepreneurship Values: Cultural Diversity and Unity - 23 </a:t>
            </a:r>
            <a:r>
              <a:rPr lang="en-US" dirty="0" err="1">
                <a:solidFill>
                  <a:srgbClr val="002060"/>
                </a:solidFill>
              </a:rPr>
              <a:t>hs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707" y="939800"/>
            <a:ext cx="80174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Модули </a:t>
            </a:r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Jean Monnet:</a:t>
            </a:r>
          </a:p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Пример КНИТУ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82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844824"/>
            <a:ext cx="80174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Списки выигравших заявок с кратким описанием целей </a:t>
            </a:r>
          </a:p>
          <a:p>
            <a:pPr algn="ctr"/>
            <a:endParaRPr lang="ru-RU" sz="4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https://ec.europa.eu/programmes/erasmus-plus/projects/eplus-projects-compendium/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31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E21483-E634-4E0C-B152-F59359DD7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12201" r="16138" b="15001"/>
          <a:stretch/>
        </p:blipFill>
        <p:spPr>
          <a:xfrm>
            <a:off x="402460" y="1412776"/>
            <a:ext cx="863680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95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023227-52C0-45D8-8459-FD84BD267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t="13601" r="19288" b="12200"/>
          <a:stretch/>
        </p:blipFill>
        <p:spPr>
          <a:xfrm>
            <a:off x="304507" y="1340768"/>
            <a:ext cx="833934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56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3AAEB-8853-497B-A510-4BF4DE33D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15001" r="20076" b="12201"/>
          <a:stretch/>
        </p:blipFill>
        <p:spPr>
          <a:xfrm>
            <a:off x="256393" y="1268760"/>
            <a:ext cx="868250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06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73239B-DF26-4514-9865-2AE9402BE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8" t="15000" r="20076" b="6601"/>
          <a:stretch/>
        </p:blipFill>
        <p:spPr>
          <a:xfrm>
            <a:off x="179511" y="1059416"/>
            <a:ext cx="8968853" cy="51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74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115F07-16B6-4F5F-9328-FB2EB5234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" t="13601" r="20863" b="13601"/>
          <a:stretch/>
        </p:blipFill>
        <p:spPr>
          <a:xfrm>
            <a:off x="395535" y="1556792"/>
            <a:ext cx="841939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61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D9269F-B7A9-4AD5-A32B-F8C5DC90E1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5" t="15001" r="23226" b="16400"/>
          <a:stretch/>
        </p:blipFill>
        <p:spPr>
          <a:xfrm>
            <a:off x="21781" y="1268760"/>
            <a:ext cx="902892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20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596BEF-8BA4-4892-9BC1-3C0B9B07B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" t="15000" r="24013" b="10801"/>
          <a:stretch/>
        </p:blipFill>
        <p:spPr>
          <a:xfrm>
            <a:off x="44458" y="1124744"/>
            <a:ext cx="903496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521A8B-5F6E-4B04-B87D-CDDC1DF5E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" t="15001" r="25587" b="13600"/>
          <a:stretch/>
        </p:blipFill>
        <p:spPr>
          <a:xfrm>
            <a:off x="107504" y="1052736"/>
            <a:ext cx="89289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7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8136904" cy="4680520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 32 страны Программы: 27 государств-членов ЕС плюс 5 других европейских стран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 страны-партнеры, сгруппированные по 13 географическим регионам (Россия – Регион 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922" y="939800"/>
            <a:ext cx="80174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Участники </a:t>
            </a:r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Erasmus +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44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844824"/>
            <a:ext cx="80174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Буклет </a:t>
            </a:r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Erasmus+</a:t>
            </a:r>
            <a:endParaRPr lang="ru-RU" sz="46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https://publications.europa.eu/en/publication-detail/-/publication/def6a811-f4ee-11e7-be11-01aa75ed71a1/language-ru%20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204864"/>
            <a:ext cx="80174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Успехов</a:t>
            </a:r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Erasmus+</a:t>
            </a:r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algn="ctr"/>
            <a:endParaRPr lang="ru-RU" sz="4600" b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2800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Зиятдинова</a:t>
            </a:r>
            <a:r>
              <a:rPr lang="ru-RU" sz="28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Юлия </a:t>
            </a:r>
            <a:r>
              <a:rPr lang="ru-RU" sz="2800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Надировна</a:t>
            </a:r>
            <a:endParaRPr lang="ru-RU" sz="28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/>
            <a:r>
              <a:rPr lang="en-US" sz="28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uliziatd@gmail.com</a:t>
            </a:r>
            <a:endParaRPr lang="en-US" sz="2800" dirty="0">
              <a:solidFill>
                <a:srgbClr val="002060"/>
              </a:solidFill>
            </a:endParaRPr>
          </a:p>
          <a:p>
            <a:pPr algn="r"/>
            <a:r>
              <a:rPr lang="en-US" sz="2800" dirty="0">
                <a:solidFill>
                  <a:srgbClr val="002060"/>
                </a:solidFill>
              </a:rPr>
              <a:t>+79033442406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</a:rPr>
              <a:t>+7(843)2318984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7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8136904" cy="4680520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Key Action 1: Learning Mobility of Individuals – </a:t>
            </a:r>
            <a:r>
              <a:rPr lang="ru-RU" sz="2400" dirty="0">
                <a:solidFill>
                  <a:srgbClr val="002060"/>
                </a:solidFill>
              </a:rPr>
              <a:t>новые возможности мобильности для студентов и преподавателей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Key Action 2: Cooperation for innovation and good practice – </a:t>
            </a:r>
            <a:r>
              <a:rPr lang="ru-RU" sz="2400" dirty="0">
                <a:solidFill>
                  <a:srgbClr val="002060"/>
                </a:solidFill>
              </a:rPr>
              <a:t>сотрудничество для развития потенциала университетов и обмена лучшими практиками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а также </a:t>
            </a:r>
            <a:r>
              <a:rPr lang="en-US" sz="2400" dirty="0">
                <a:solidFill>
                  <a:srgbClr val="002060"/>
                </a:solidFill>
              </a:rPr>
              <a:t>Jean Monnet Activities – </a:t>
            </a:r>
            <a:r>
              <a:rPr lang="ru-RU" sz="2400" dirty="0">
                <a:solidFill>
                  <a:srgbClr val="002060"/>
                </a:solidFill>
              </a:rPr>
              <a:t>широкие возможности развития европейских исследований в рамках подпрограммы </a:t>
            </a:r>
            <a:r>
              <a:rPr lang="en-US" sz="2400" dirty="0">
                <a:solidFill>
                  <a:srgbClr val="002060"/>
                </a:solidFill>
              </a:rPr>
              <a:t>Jean Monnet.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922" y="939800"/>
            <a:ext cx="80174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Направления </a:t>
            </a:r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Erasmus +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3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8352928" cy="4680520"/>
          </a:xfrm>
        </p:spPr>
        <p:txBody>
          <a:bodyPr>
            <a:noAutofit/>
          </a:bodyPr>
          <a:lstStyle/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 мобильность студентов (от 3 до 12 месяцев);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 мобильность преподавателей (от 5 до 60 дней)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r>
              <a:rPr lang="ru-RU" sz="2400" dirty="0">
                <a:solidFill>
                  <a:srgbClr val="002060"/>
                </a:solidFill>
              </a:rPr>
              <a:t>Заявку на мобильность подает зарубежный вуз-партнер!</a:t>
            </a: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r>
              <a:rPr lang="en-US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http://www.erasmusplusinrussia.ru/index.php/ru/mobilnost/8-kratkosrochnaya-mobilnost</a:t>
            </a:r>
            <a:endParaRPr lang="ru-RU" sz="2400" dirty="0">
              <a:solidFill>
                <a:srgbClr val="002060"/>
              </a:solidFill>
            </a:endParaRP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707" y="939800"/>
            <a:ext cx="80174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Key Action 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8352928" cy="4680520"/>
          </a:xfrm>
        </p:spPr>
        <p:txBody>
          <a:bodyPr>
            <a:noAutofit/>
          </a:bodyPr>
          <a:lstStyle/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r>
              <a:rPr lang="en-US" sz="2400" dirty="0">
                <a:solidFill>
                  <a:srgbClr val="002060"/>
                </a:solidFill>
              </a:rPr>
              <a:t>Capacity Building in the Field of Higher Education</a:t>
            </a: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r>
              <a:rPr lang="ru-RU" sz="2400" dirty="0">
                <a:solidFill>
                  <a:srgbClr val="002060"/>
                </a:solidFill>
              </a:rPr>
              <a:t>(продолжение </a:t>
            </a:r>
            <a:r>
              <a:rPr lang="en-US" sz="2400" dirty="0">
                <a:solidFill>
                  <a:srgbClr val="002060"/>
                </a:solidFill>
              </a:rPr>
              <a:t>Tempus)</a:t>
            </a: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r>
              <a:rPr lang="ru-RU" sz="2400" dirty="0">
                <a:solidFill>
                  <a:srgbClr val="002060"/>
                </a:solidFill>
              </a:rPr>
              <a:t>Консорциумы университетов для реализации совместных проектов (24-36 месяцев)</a:t>
            </a: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r>
              <a:rPr lang="en-US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http://www.erasmusplusinrussia.ru/index.php/ru/sotrudnichestvo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707" y="939800"/>
            <a:ext cx="80174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Key Action </a:t>
            </a:r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sz="4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1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8352928" cy="4680520"/>
          </a:xfrm>
        </p:spPr>
        <p:txBody>
          <a:bodyPr>
            <a:noAutofit/>
          </a:bodyPr>
          <a:lstStyle/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r>
              <a:rPr lang="ru-RU" sz="2400" dirty="0">
                <a:solidFill>
                  <a:srgbClr val="002060"/>
                </a:solidFill>
              </a:rPr>
              <a:t>ТИПЫ ПРОЕКТОВ: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Structural Projects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проекты, направленные на системное воздействие и содействие реформам на национальном и/или региональном уровне при поддержке национальных органов власти в странах-партнерах 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Joint Projects</a:t>
            </a:r>
            <a:endParaRPr lang="ru-RU" sz="2400" dirty="0">
              <a:solidFill>
                <a:srgbClr val="002060"/>
              </a:solidFill>
            </a:endParaRP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r>
              <a:rPr lang="ru-RU" dirty="0">
                <a:solidFill>
                  <a:srgbClr val="002060"/>
                </a:solidFill>
              </a:rPr>
              <a:t>проекты </a:t>
            </a:r>
            <a:r>
              <a:rPr lang="ru-RU" dirty="0" err="1">
                <a:solidFill>
                  <a:srgbClr val="002060"/>
                </a:solidFill>
              </a:rPr>
              <a:t>межинституционального</a:t>
            </a:r>
            <a:r>
              <a:rPr lang="ru-RU" dirty="0">
                <a:solidFill>
                  <a:srgbClr val="002060"/>
                </a:solidFill>
              </a:rPr>
              <a:t> сотрудничества, реализуются на уровне университетов. </a:t>
            </a:r>
          </a:p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707" y="939800"/>
            <a:ext cx="80174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Key Action </a:t>
            </a:r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sz="4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6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346835"/>
            <a:ext cx="8352928" cy="4250517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разработка образовательных программ</a:t>
            </a:r>
            <a:r>
              <a:rPr lang="en-US" sz="2400" dirty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управление и менеджмент в университетах</a:t>
            </a:r>
            <a:r>
              <a:rPr lang="en-US" sz="2400" dirty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укрепление связей университетов с внешней экономической и социальной средой</a:t>
            </a:r>
          </a:p>
          <a:p>
            <a:pPr marL="4572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В консорциум </a:t>
            </a:r>
            <a:r>
              <a:rPr lang="ru-RU" sz="2400" dirty="0" err="1">
                <a:solidFill>
                  <a:srgbClr val="002060"/>
                </a:solidFill>
              </a:rPr>
              <a:t>многостранового</a:t>
            </a:r>
            <a:r>
              <a:rPr lang="ru-RU" sz="2400" dirty="0">
                <a:solidFill>
                  <a:srgbClr val="002060"/>
                </a:solidFill>
              </a:rPr>
              <a:t> проекта должны войти, как минимум:</a:t>
            </a:r>
          </a:p>
          <a:p>
            <a:r>
              <a:rPr lang="ru-RU" sz="2400" dirty="0">
                <a:solidFill>
                  <a:srgbClr val="002060"/>
                </a:solidFill>
              </a:rPr>
              <a:t>2 университета из 2-х разных стран Программы</a:t>
            </a:r>
            <a:r>
              <a:rPr lang="en-US" sz="2400" dirty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по 2 университета из 2-х разных стран-Партнеров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939800"/>
            <a:ext cx="80174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Key Action </a:t>
            </a:r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2:</a:t>
            </a: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Joint Projects (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до 1 млн. евро на проект)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2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346835"/>
            <a:ext cx="8568952" cy="4250517"/>
          </a:xfrm>
        </p:spPr>
        <p:txBody>
          <a:bodyPr>
            <a:noAutofit/>
          </a:bodyPr>
          <a:lstStyle/>
          <a:p>
            <a:pPr marL="45720" indent="0">
              <a:buClr>
                <a:schemeClr val="tx2">
                  <a:lumMod val="75000"/>
                </a:schemeClr>
              </a:buClr>
              <a:buNone/>
            </a:pPr>
            <a:r>
              <a:rPr lang="en-GB" sz="2400" b="1" dirty="0">
                <a:solidFill>
                  <a:srgbClr val="002060"/>
                </a:solidFill>
              </a:rPr>
              <a:t>Modernization of Doctoral</a:t>
            </a:r>
            <a:endParaRPr lang="ru-RU" sz="2400" b="1" dirty="0">
              <a:solidFill>
                <a:srgbClr val="002060"/>
              </a:solidFill>
            </a:endParaRPr>
          </a:p>
          <a:p>
            <a:pPr marL="4572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n-GB" sz="2400" b="1" dirty="0">
                <a:solidFill>
                  <a:srgbClr val="002060"/>
                </a:solidFill>
              </a:rPr>
              <a:t>Education in Science </a:t>
            </a:r>
            <a:endParaRPr lang="ru-RU" sz="2400" b="1" dirty="0">
              <a:solidFill>
                <a:srgbClr val="002060"/>
              </a:solidFill>
            </a:endParaRPr>
          </a:p>
          <a:p>
            <a:pPr marL="4572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n-GB" sz="2400" b="1" dirty="0">
                <a:solidFill>
                  <a:srgbClr val="002060"/>
                </a:solidFill>
              </a:rPr>
              <a:t>and Improvement of </a:t>
            </a:r>
            <a:endParaRPr lang="ru-RU" sz="2400" b="1" dirty="0">
              <a:solidFill>
                <a:srgbClr val="002060"/>
              </a:solidFill>
            </a:endParaRPr>
          </a:p>
          <a:p>
            <a:pPr marL="4572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n-GB" sz="2400" b="1" dirty="0">
                <a:solidFill>
                  <a:srgbClr val="002060"/>
                </a:solidFill>
              </a:rPr>
              <a:t>Teaching Met</a:t>
            </a:r>
            <a:r>
              <a:rPr lang="en-US" sz="2400" b="1" dirty="0">
                <a:solidFill>
                  <a:srgbClr val="002060"/>
                </a:solidFill>
              </a:rPr>
              <a:t>h</a:t>
            </a:r>
            <a:r>
              <a:rPr lang="en-GB" sz="2400" b="1" dirty="0" err="1">
                <a:solidFill>
                  <a:srgbClr val="002060"/>
                </a:solidFill>
              </a:rPr>
              <a:t>odologies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  <a:p>
            <a:pPr marL="4572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n-GB" sz="2400" b="1" dirty="0">
                <a:solidFill>
                  <a:srgbClr val="002060"/>
                </a:solidFill>
              </a:rPr>
              <a:t>(MODEST) </a:t>
            </a:r>
            <a:endParaRPr lang="ru-RU" sz="2400" b="1" dirty="0">
              <a:solidFill>
                <a:srgbClr val="002060"/>
              </a:solidFill>
            </a:endParaRPr>
          </a:p>
          <a:p>
            <a:pPr marL="45720" indent="0" algn="just">
              <a:buClr>
                <a:schemeClr val="tx2">
                  <a:lumMod val="75000"/>
                </a:schemeClr>
              </a:buClr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4572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ru-RU" sz="2400" b="1" dirty="0">
                <a:solidFill>
                  <a:srgbClr val="002060"/>
                </a:solidFill>
              </a:rPr>
              <a:t>Координатор: </a:t>
            </a:r>
          </a:p>
          <a:p>
            <a:pPr marL="45720" indent="0" algn="just">
              <a:buClr>
                <a:schemeClr val="tx2">
                  <a:lumMod val="75000"/>
                </a:schemeClr>
              </a:buClr>
              <a:buNone/>
            </a:pPr>
            <a:r>
              <a:rPr lang="en-GB" sz="2400" dirty="0" err="1">
                <a:solidFill>
                  <a:srgbClr val="002060"/>
                </a:solidFill>
              </a:rPr>
              <a:t>Latvijas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Universitate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39800"/>
            <a:ext cx="80174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2">
                    <a:lumMod val="50000"/>
                  </a:schemeClr>
                </a:solidFill>
              </a:rPr>
              <a:t>Key Action </a:t>
            </a:r>
            <a:r>
              <a:rPr lang="ru-RU" sz="4600" b="1" dirty="0">
                <a:solidFill>
                  <a:schemeClr val="bg2">
                    <a:lumMod val="50000"/>
                  </a:schemeClr>
                </a:solidFill>
              </a:rPr>
              <a:t>2: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Примеры КНИТУ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1E10E-00B0-4FEB-814E-8DAF8304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" y="0"/>
            <a:ext cx="457586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EA4CDCC-F7FD-48DF-97EE-78B7FEDB1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763798"/>
              </p:ext>
            </p:extLst>
          </p:nvPr>
        </p:nvGraphicFramePr>
        <p:xfrm>
          <a:off x="4283968" y="207277"/>
          <a:ext cx="4718793" cy="6389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4083206591"/>
                    </a:ext>
                  </a:extLst>
                </a:gridCol>
                <a:gridCol w="1046385">
                  <a:extLst>
                    <a:ext uri="{9D8B030D-6E8A-4147-A177-3AD203B41FA5}">
                      <a16:colId xmlns:a16="http://schemas.microsoft.com/office/drawing/2014/main" val="1752498402"/>
                    </a:ext>
                  </a:extLst>
                </a:gridCol>
              </a:tblGrid>
              <a:tr h="463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Jagiellonian University in Kraków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Poland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2947441611"/>
                  </a:ext>
                </a:extLst>
              </a:tr>
              <a:tr h="290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Brunel University London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United Kingdom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1334153527"/>
                  </a:ext>
                </a:extLst>
              </a:tr>
              <a:tr h="290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University of Helsinki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Finland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3336266163"/>
                  </a:ext>
                </a:extLst>
              </a:tr>
              <a:tr h="463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17115" algn="l"/>
                          <a:tab pos="3396615" algn="l"/>
                          <a:tab pos="5074920" algn="l"/>
                          <a:tab pos="5974715" algn="l"/>
                          <a:tab pos="6844030" algn="l"/>
                        </a:tabLst>
                      </a:pPr>
                      <a:r>
                        <a:rPr lang="en-GB" sz="1600">
                          <a:effectLst/>
                        </a:rPr>
                        <a:t>Yanka Kupala State University of Grodno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Belarus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2277296249"/>
                  </a:ext>
                </a:extLst>
              </a:tr>
              <a:tr h="290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Polotsk State University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Belarus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276938865"/>
                  </a:ext>
                </a:extLst>
              </a:tr>
              <a:tr h="463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Belarusian National Technical University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Belarus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2680590831"/>
                  </a:ext>
                </a:extLst>
              </a:tr>
              <a:tr h="463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Moscow Institute of Physics and Technology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Russia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1989892985"/>
                  </a:ext>
                </a:extLst>
              </a:tr>
              <a:tr h="463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Moscow State University of Geodesy and Cartography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Russia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335512193"/>
                  </a:ext>
                </a:extLst>
              </a:tr>
              <a:tr h="463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Kazan National Research Technical University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Russia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2378854993"/>
                  </a:ext>
                </a:extLst>
              </a:tr>
              <a:tr h="580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Russian State Vocational Pedagogical University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Russia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3463414658"/>
                  </a:ext>
                </a:extLst>
              </a:tr>
              <a:tr h="580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Yerevan State University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Armenia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3355152393"/>
                  </a:ext>
                </a:extLst>
              </a:tr>
              <a:tr h="580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National Polytechnic University of Armenia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Armenia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3207722582"/>
                  </a:ext>
                </a:extLst>
              </a:tr>
              <a:tr h="580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Khachatur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Abovian</a:t>
                      </a:r>
                      <a:r>
                        <a:rPr lang="en-GB" sz="1600" dirty="0">
                          <a:effectLst/>
                        </a:rPr>
                        <a:t> Armenian State Pedagogical University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Armenia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102114003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203E3E-72B1-4D30-81DD-932735D9D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81" y="4310464"/>
            <a:ext cx="2422787" cy="101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5447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2509</TotalTime>
  <Words>1158</Words>
  <Application>Microsoft Office PowerPoint</Application>
  <PresentationFormat>Экран (4:3)</PresentationFormat>
  <Paragraphs>178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Georgia</vt:lpstr>
      <vt:lpstr>Tahoma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Erasmus+ Capacity Building in Higher Education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KNITU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стипендиальная программ правительства Италии на 2016/2017гг.</dc:title>
  <dc:creator>User</dc:creator>
  <cp:lastModifiedBy>Julia Ziyatdinova</cp:lastModifiedBy>
  <cp:revision>89</cp:revision>
  <cp:lastPrinted>2016-10-24T06:12:42Z</cp:lastPrinted>
  <dcterms:created xsi:type="dcterms:W3CDTF">2016-03-29T11:19:50Z</dcterms:created>
  <dcterms:modified xsi:type="dcterms:W3CDTF">2021-02-27T03:57:43Z</dcterms:modified>
</cp:coreProperties>
</file>